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709" r:id="rId2"/>
    <p:sldId id="717" r:id="rId3"/>
    <p:sldId id="727" r:id="rId4"/>
    <p:sldId id="710" r:id="rId5"/>
    <p:sldId id="715" r:id="rId6"/>
    <p:sldId id="719" r:id="rId7"/>
    <p:sldId id="720" r:id="rId8"/>
    <p:sldId id="721" r:id="rId9"/>
    <p:sldId id="722" r:id="rId10"/>
    <p:sldId id="711" r:id="rId11"/>
    <p:sldId id="712" r:id="rId12"/>
    <p:sldId id="713" r:id="rId13"/>
    <p:sldId id="714" r:id="rId14"/>
    <p:sldId id="724" r:id="rId15"/>
    <p:sldId id="725" r:id="rId16"/>
    <p:sldId id="726" r:id="rId17"/>
    <p:sldId id="723" r:id="rId18"/>
  </p:sldIdLst>
  <p:sldSz cx="9144000" cy="6858000" type="screen4x3"/>
  <p:notesSz cx="6754813" cy="98663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A00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4" autoAdjust="0"/>
    <p:restoredTop sz="73322" autoAdjust="0"/>
  </p:normalViewPr>
  <p:slideViewPr>
    <p:cSldViewPr snapToGrid="0">
      <p:cViewPr varScale="1">
        <p:scale>
          <a:sx n="81" d="100"/>
          <a:sy n="81" d="100"/>
        </p:scale>
        <p:origin x="1948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336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B8A016FE-BAE8-3328-252D-8DCEA26691A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2735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 altLang="en-DE"/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A825D1C8-0E44-EF29-4B69-DE19FE9891E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25875" y="0"/>
            <a:ext cx="2927350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 altLang="en-DE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75140E67-7787-5011-29FE-4BD1068BCE4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1225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594A69CA-474E-0412-FA63-CFE8ED862CF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4688" y="4687888"/>
            <a:ext cx="5405437" cy="4438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/>
              <a:t>Textmasterformate durch Klicken bearbeiten</a:t>
            </a:r>
          </a:p>
          <a:p>
            <a:pPr lvl="1"/>
            <a:r>
              <a:rPr lang="de-DE" altLang="en-DE"/>
              <a:t>Zweite Ebene</a:t>
            </a:r>
          </a:p>
          <a:p>
            <a:pPr lvl="2"/>
            <a:r>
              <a:rPr lang="de-DE" altLang="en-DE"/>
              <a:t>Dritte Ebene</a:t>
            </a:r>
          </a:p>
          <a:p>
            <a:pPr lvl="3"/>
            <a:r>
              <a:rPr lang="de-DE" altLang="en-DE"/>
              <a:t>Vierte Ebene</a:t>
            </a:r>
          </a:p>
          <a:p>
            <a:pPr lvl="4"/>
            <a:r>
              <a:rPr lang="de-DE" altLang="en-DE"/>
              <a:t>Fünfte Ebene</a:t>
            </a:r>
          </a:p>
        </p:txBody>
      </p:sp>
      <p:sp>
        <p:nvSpPr>
          <p:cNvPr id="4102" name="Rectangle 6">
            <a:extLst>
              <a:ext uri="{FF2B5EF4-FFF2-40B4-BE49-F238E27FC236}">
                <a16:creationId xmlns:a16="http://schemas.microsoft.com/office/drawing/2014/main" id="{603D64AB-3577-2016-7282-CCD8DB17B99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1013"/>
            <a:ext cx="292735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DE" altLang="en-DE"/>
          </a:p>
        </p:txBody>
      </p:sp>
      <p:sp>
        <p:nvSpPr>
          <p:cNvPr id="4103" name="Rectangle 7">
            <a:extLst>
              <a:ext uri="{FF2B5EF4-FFF2-40B4-BE49-F238E27FC236}">
                <a16:creationId xmlns:a16="http://schemas.microsoft.com/office/drawing/2014/main" id="{A1F88B38-8437-EDAF-0F89-4C4A5D82C1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25875" y="9371013"/>
            <a:ext cx="2927350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F033511-7A6A-B64B-9C65-A6D84461952B}" type="slidenum">
              <a:rPr lang="de-DE" altLang="en-DE"/>
              <a:pPr/>
              <a:t>‹#›</a:t>
            </a:fld>
            <a:endParaRPr lang="de-DE" altLang="en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Über den Link / QR-Code ist die Dokumentation zu erreichen. GitHub liegt unter https://github.com/doernern/MQTT4SSNOntology/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2FE55F-969A-49CD-B369-B0482A6D15B5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0953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Important</a:t>
            </a:r>
            <a:r>
              <a:rPr lang="de-DE" dirty="0"/>
              <a:t> on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„Publish Packet“.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PublishFixedHeader</a:t>
            </a:r>
            <a:r>
              <a:rPr lang="de-DE" dirty="0"/>
              <a:t> </a:t>
            </a:r>
            <a:r>
              <a:rPr lang="de-DE" dirty="0" err="1"/>
              <a:t>carries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QoS Level, DUP and </a:t>
            </a:r>
            <a:r>
              <a:rPr lang="de-DE" dirty="0" err="1"/>
              <a:t>Retained</a:t>
            </a:r>
            <a:r>
              <a:rPr lang="de-DE" dirty="0"/>
              <a:t> </a:t>
            </a:r>
            <a:r>
              <a:rPr lang="de-DE" dirty="0" err="1"/>
              <a:t>Flag</a:t>
            </a:r>
            <a:r>
              <a:rPr lang="de-DE" dirty="0"/>
              <a:t>.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PublishVariableHeader</a:t>
            </a:r>
            <a:r>
              <a:rPr lang="de-DE" dirty="0"/>
              <a:t> </a:t>
            </a:r>
            <a:r>
              <a:rPr lang="de-DE" dirty="0" err="1"/>
              <a:t>includes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Topic.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PublishPayload</a:t>
            </a:r>
            <a:r>
              <a:rPr lang="de-DE" dirty="0"/>
              <a:t> </a:t>
            </a:r>
            <a:r>
              <a:rPr lang="de-DE" dirty="0" err="1"/>
              <a:t>carries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Content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its</a:t>
            </a:r>
            <a:r>
              <a:rPr lang="de-DE" dirty="0"/>
              <a:t> </a:t>
            </a:r>
            <a:r>
              <a:rPr lang="de-DE" dirty="0" err="1"/>
              <a:t>metadata</a:t>
            </a:r>
            <a:r>
              <a:rPr lang="de-DE" dirty="0"/>
              <a:t>: </a:t>
            </a:r>
            <a:r>
              <a:rPr lang="de-DE" dirty="0" err="1"/>
              <a:t>PayladEncoding</a:t>
            </a:r>
            <a:r>
              <a:rPr lang="de-DE" dirty="0"/>
              <a:t>, </a:t>
            </a:r>
            <a:r>
              <a:rPr lang="de-DE" dirty="0" err="1"/>
              <a:t>PayloadContentDelimiter</a:t>
            </a:r>
            <a:r>
              <a:rPr lang="de-DE" dirty="0"/>
              <a:t> and </a:t>
            </a:r>
            <a:r>
              <a:rPr lang="de-DE" dirty="0" err="1"/>
              <a:t>PayloadContentType</a:t>
            </a:r>
            <a:br>
              <a:rPr lang="de-DE" dirty="0"/>
            </a:br>
            <a:r>
              <a:rPr lang="de-DE" dirty="0" err="1"/>
              <a:t>PublishPayloads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encode</a:t>
            </a:r>
            <a:r>
              <a:rPr lang="de-DE" dirty="0"/>
              <a:t> </a:t>
            </a:r>
            <a:r>
              <a:rPr lang="de-DE" dirty="0" err="1"/>
              <a:t>Acutation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Observations</a:t>
            </a:r>
            <a:r>
              <a:rPr lang="de-DE" dirty="0"/>
              <a:t>, </a:t>
            </a: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Collections</a:t>
            </a:r>
            <a:br>
              <a:rPr lang="de-DE" dirty="0"/>
            </a:br>
            <a:r>
              <a:rPr lang="de-DE" dirty="0"/>
              <a:t>SOSA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Sensors and Actuators can observe or listen to MQTT topics.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An MQTT Client runs on a SOSA Platform and hosts a System (Sensor, Actuator)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12</a:t>
            </a:fld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479842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 MQTT Topic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b="0" dirty="0" err="1"/>
              <a:t>related</a:t>
            </a:r>
            <a:r>
              <a:rPr lang="de-DE" b="0" dirty="0"/>
              <a:t> 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o one or more topic subjects, represented by SOSA.</a:t>
            </a:r>
            <a:b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The combination of observation or actuation (single or as a collection) with an associated feature of interest and property can describe a topic name.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13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38222759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Über den Link / QR-Code ist die Dokumentation zu erreichen. GitHub liegt unter https://github.com/doernern/MQTT4SSNOntology/</a:t>
            </a:r>
            <a:endParaRPr lang="en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17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2113426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2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37538851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7CF16-74BB-051E-D90D-5FDD040B2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A8266C-A6B6-2590-E8B3-AA3067C51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04222C1-90B4-CAB4-E6A0-A5F90667F8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0" dirty="0" err="1"/>
              <a:t>machine-to-machine</a:t>
            </a:r>
            <a:r>
              <a:rPr lang="de-DE" b="0" dirty="0"/>
              <a:t> (M2M) 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44F8F2-D618-C3D9-2412-D04BD66BDA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3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1297794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MQTTv5: 15 different Control Packets ;</a:t>
            </a:r>
            <a:br>
              <a:rPr lang="en-US" b="0" dirty="0"/>
            </a:br>
            <a:r>
              <a:rPr lang="en-US" b="0" dirty="0"/>
              <a:t>MQTTv3.1.1: 14 different Control Packets </a:t>
            </a:r>
            <a:endParaRPr lang="de-DE" dirty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4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1922949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component</a:t>
            </a:r>
            <a:r>
              <a:rPr lang="de-DE" dirty="0"/>
              <a:t> </a:t>
            </a:r>
            <a:r>
              <a:rPr lang="de-DE" dirty="0" err="1"/>
              <a:t>yet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5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33127132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The </a:t>
            </a:r>
            <a:r>
              <a:rPr lang="de-DE" dirty="0" err="1"/>
              <a:t>pictures</a:t>
            </a:r>
            <a:r>
              <a:rPr lang="de-DE" dirty="0"/>
              <a:t>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different </a:t>
            </a:r>
            <a:r>
              <a:rPr lang="de-DE" dirty="0" err="1"/>
              <a:t>ways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represent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in a </a:t>
            </a:r>
            <a:r>
              <a:rPr lang="de-DE" dirty="0" err="1"/>
              <a:t>payload</a:t>
            </a:r>
            <a:r>
              <a:rPr lang="de-DE" dirty="0"/>
              <a:t>. 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payload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en-US" dirty="0"/>
              <a:t>lacks a clear format (plain text), making it difficult to handle in a machine-interpretable manner</a:t>
            </a:r>
            <a:r>
              <a:rPr lang="de-DE" dirty="0"/>
              <a:t>.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shows</a:t>
            </a:r>
            <a:r>
              <a:rPr lang="de-DE" dirty="0"/>
              <a:t> a CSV </a:t>
            </a:r>
            <a:r>
              <a:rPr lang="de-DE" dirty="0" err="1"/>
              <a:t>message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multiple </a:t>
            </a:r>
            <a:r>
              <a:rPr lang="de-DE" dirty="0" err="1"/>
              <a:t>lines</a:t>
            </a:r>
            <a:r>
              <a:rPr lang="de-DE" dirty="0"/>
              <a:t> and a </a:t>
            </a:r>
            <a:r>
              <a:rPr lang="de-DE" dirty="0" err="1"/>
              <a:t>header</a:t>
            </a:r>
            <a:r>
              <a:rPr lang="de-DE" dirty="0"/>
              <a:t>.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depends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configuration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a </a:t>
            </a:r>
            <a:r>
              <a:rPr lang="de-DE" dirty="0" err="1"/>
              <a:t>header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neccesary</a:t>
            </a:r>
            <a:r>
              <a:rPr lang="de-DE" dirty="0"/>
              <a:t> and </a:t>
            </a:r>
            <a:r>
              <a:rPr lang="de-DE" dirty="0" err="1"/>
              <a:t>if</a:t>
            </a:r>
            <a:r>
              <a:rPr lang="de-DE" dirty="0"/>
              <a:t> multiple </a:t>
            </a:r>
            <a:r>
              <a:rPr lang="de-DE" dirty="0" err="1"/>
              <a:t>lines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allowed</a:t>
            </a:r>
            <a:r>
              <a:rPr lang="de-DE" dirty="0"/>
              <a:t> (</a:t>
            </a:r>
            <a:r>
              <a:rPr lang="de-DE" dirty="0" err="1"/>
              <a:t>batchwise</a:t>
            </a:r>
            <a:r>
              <a:rPr lang="de-DE" dirty="0"/>
              <a:t>).</a:t>
            </a:r>
            <a:br>
              <a:rPr lang="de-DE" dirty="0"/>
            </a:br>
            <a:r>
              <a:rPr lang="de-DE" dirty="0"/>
              <a:t>The </a:t>
            </a:r>
            <a:r>
              <a:rPr lang="de-DE" dirty="0" err="1"/>
              <a:t>payload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third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shows</a:t>
            </a:r>
            <a:r>
              <a:rPr lang="de-DE" dirty="0"/>
              <a:t> a JSON </a:t>
            </a:r>
            <a:r>
              <a:rPr lang="de-DE" dirty="0" err="1"/>
              <a:t>format</a:t>
            </a:r>
            <a:r>
              <a:rPr lang="de-DE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which enables a better machine interpretation of the information.</a:t>
            </a:r>
          </a:p>
          <a:p>
            <a:r>
              <a:rPr lang="de-DE" dirty="0"/>
              <a:t>GOAL RQ3 (Next </a:t>
            </a:r>
            <a:r>
              <a:rPr lang="de-DE" dirty="0" err="1"/>
              <a:t>slide</a:t>
            </a:r>
            <a:r>
              <a:rPr lang="de-DE" dirty="0"/>
              <a:t>): </a:t>
            </a:r>
            <a:r>
              <a:rPr lang="de-DE" dirty="0" err="1"/>
              <a:t>Provide</a:t>
            </a:r>
            <a:r>
              <a:rPr lang="de-DE" dirty="0"/>
              <a:t> a </a:t>
            </a:r>
            <a:r>
              <a:rPr lang="de-DE" dirty="0" err="1"/>
              <a:t>clear</a:t>
            </a:r>
            <a:r>
              <a:rPr lang="de-DE" dirty="0"/>
              <a:t> </a:t>
            </a:r>
            <a:r>
              <a:rPr lang="en-US" b="0" dirty="0"/>
              <a:t>structured payload representations, derived from observation semantics to integrate in SOSA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6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4292895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7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71725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Client and Broker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subtypes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NetworkParticipant</a:t>
            </a:r>
            <a:r>
              <a:rPr lang="de-DE" dirty="0"/>
              <a:t>;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interaction is mediated by the network connection.</a:t>
            </a:r>
            <a:br>
              <a:rPr lang="de-DE" dirty="0"/>
            </a:b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The connection is initiated by the client and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accepted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by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the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broker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.</a:t>
            </a:r>
            <a:b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</a:br>
            <a:r>
              <a:rPr lang="en-US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Clients are linked to the control packets they send, while brokers can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receive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and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forward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lang="de-DE" sz="1200" b="0" i="0" u="none" strike="noStrike" kern="1200" baseline="0" dirty="0" err="1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them</a:t>
            </a:r>
            <a:r>
              <a:rPr lang="de-DE" sz="1200" b="0" i="0" u="none" strike="noStrike" kern="1200" baseline="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rPr>
              <a:t>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10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362205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Publish, </a:t>
            </a:r>
            <a:r>
              <a:rPr lang="de-DE" dirty="0" err="1"/>
              <a:t>Subscribe</a:t>
            </a:r>
            <a:r>
              <a:rPr lang="de-DE" dirty="0"/>
              <a:t> and </a:t>
            </a:r>
            <a:r>
              <a:rPr lang="de-DE" dirty="0" err="1"/>
              <a:t>Unsubscribe</a:t>
            </a:r>
            <a:r>
              <a:rPr lang="de-DE" dirty="0"/>
              <a:t> </a:t>
            </a:r>
            <a:r>
              <a:rPr lang="de-DE" dirty="0" err="1"/>
              <a:t>Packets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subclasses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general</a:t>
            </a:r>
            <a:r>
              <a:rPr lang="de-DE" dirty="0"/>
              <a:t> </a:t>
            </a:r>
            <a:r>
              <a:rPr lang="de-DE" dirty="0" err="1"/>
              <a:t>ControlPacket</a:t>
            </a:r>
            <a:r>
              <a:rPr lang="de-DE" dirty="0"/>
              <a:t>.</a:t>
            </a:r>
          </a:p>
          <a:p>
            <a:r>
              <a:rPr lang="de-DE" dirty="0"/>
              <a:t>A </a:t>
            </a:r>
            <a:r>
              <a:rPr lang="de-DE" dirty="0" err="1"/>
              <a:t>ControlPacket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divided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FiexedHeader</a:t>
            </a:r>
            <a:r>
              <a:rPr lang="de-DE" dirty="0"/>
              <a:t>, </a:t>
            </a:r>
            <a:r>
              <a:rPr lang="de-DE" dirty="0" err="1"/>
              <a:t>VariableHeader</a:t>
            </a:r>
            <a:r>
              <a:rPr lang="de-DE" dirty="0"/>
              <a:t> and Payload. </a:t>
            </a:r>
            <a:br>
              <a:rPr lang="de-DE" dirty="0"/>
            </a:br>
            <a:r>
              <a:rPr lang="en-US" dirty="0"/>
              <a:t>Depending on the type of control packet and its structure, there are specific subdivisions.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33511-7A6A-B64B-9C65-A6D84461952B}" type="slidenum">
              <a:rPr lang="de-DE" altLang="en-DE" smtClean="0"/>
              <a:pPr/>
              <a:t>11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66953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DC1DA-77F4-0653-85BE-FFEF3DE40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279111-A91C-7B66-79EA-86995340F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965208-6A88-AB63-3F9C-A490BFC3CD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FADE35E9-31A1-F645-B06E-3273610AE614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6E4A983C-C621-E23E-7301-8EAC8ECA39E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375352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D8C6A-4FBD-384C-5D11-A00146DD2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83853D-672B-53D5-938C-95FD679F62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95C92B-D26F-2B71-5F98-91EAAD4003F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DA4629B-4164-8A43-975B-4B5EFC57FBB2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9938B-B205-4E63-15BB-446F4F08359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2802584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C07C3F-6744-4DC9-20C5-F66548BDD1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146050"/>
            <a:ext cx="2057400" cy="598011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E24259-97D5-48EB-4CED-5E900CD64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146050"/>
            <a:ext cx="6019800" cy="598011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AD3B7-71CF-B5F1-50B6-4DAF1ED112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9EE36C2-14E2-1147-9DED-1500D74637AB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F786B-A042-FF40-7EF8-8FA4906C70CB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23404023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57200" y="1637070"/>
            <a:ext cx="8229600" cy="4166418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AA95C637-7D03-9EF5-0994-1B2BCBE528E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1143361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8D8DD-CD4C-9A9B-F65E-AD31CC5C9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F1559-9277-CCF2-EB71-B4EE3D6AB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21CE92-BEEF-9F03-D7BE-F9023C12106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AD04CCC8-99B7-7448-9D4E-51E16E37B771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42106-84C6-2411-418E-5CE5674EBB24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400222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1766682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A7568-B39A-AA41-A643-27FD13118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9841C-74D4-4281-0691-5FAC7F00E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D3795C-7289-8DC3-900D-0DF6431D8A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9880BBD-1D3F-3840-A5A8-FE01ADF54D76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1A824-B157-BC62-1C12-CE29EFB1A8F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987750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B2F38-A8D9-884D-7980-7E80B8B10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856BA-CA8F-D27E-8D21-05C75FB3D9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922338"/>
            <a:ext cx="4038600" cy="52038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AAD0D9-8D00-6FE7-52E4-EDF6E74A1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922338"/>
            <a:ext cx="4038600" cy="52038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5E685-8BCD-3E9C-BA7B-91AA6BEAB6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F3E7D23-1846-154C-81E0-26C7EC0D8B72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81722100-B508-057C-32B1-78236FDC580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33799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A6A4A-E56F-592F-A107-F518A5DF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03B58-E157-D3EF-A2BE-4BF233E75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480C4-E604-5F97-13B5-B0578C5959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4E9839-AAB6-8A53-6394-39E92F6309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0A39EB-A49B-EF82-0783-D566627DA7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AA497F6-5C7E-FABD-C528-789D3087F3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9EA987A-A6C9-000E-75DC-DA8FF79009E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0C39825F-9505-C14D-8DBC-941091B7F7C9}" type="slidenum">
              <a:rPr lang="de-DE" altLang="en-DE"/>
              <a:pPr/>
              <a:t>‹#›</a:t>
            </a:fld>
            <a:endParaRPr lang="de-DE" altLang="en-DE"/>
          </a:p>
        </p:txBody>
      </p:sp>
    </p:spTree>
    <p:extLst>
      <p:ext uri="{BB962C8B-B14F-4D97-AF65-F5344CB8AC3E}">
        <p14:creationId xmlns:p14="http://schemas.microsoft.com/office/powerpoint/2010/main" val="3124223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775A-7FDA-7416-964A-C0AE66B34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4C2C8-7E81-D7B2-E830-BAE54F5EFE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8FAF641-3F42-AA47-89D0-88F41DAB6C1F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B5BED0A-66ED-A7C5-6EE9-CF4C5C1F0A6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2513844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B3BF67-DF47-E348-3CB8-49FC364036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39AA6B8-0C02-F047-95C0-D13D46F49D88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CA4584E-EE5B-9C7F-945A-F4D198075DB7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1714900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560B3-6547-DDA0-1461-58B4CFED0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297A-647E-14B7-ABFB-086ADE565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231ACB-7644-463E-BB02-5617CDEC9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39236-7AF5-442E-47C3-17FFE8CE14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6E237B3-EC2B-1F4F-B111-AB0D2E4BCD8E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A03C0EE7-FBFF-79FA-0C05-BC255BFAA558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256063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126DB-A160-2128-DDF2-C99013512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E331FC-BC72-9A6C-775D-2336FC0C96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470A02-A631-CEEF-307E-CE34D953B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A6AE0-420A-6B7B-8122-15ED2108C4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499F1B5D-21A6-DF41-9563-92277D9403E7}" type="slidenum">
              <a:rPr lang="de-DE" altLang="en-DE"/>
              <a:pPr/>
              <a:t>‹#›</a:t>
            </a:fld>
            <a:endParaRPr lang="de-DE" altLang="en-DE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DCE033C-C85E-7E10-F3CA-AB0C4F97DEB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</p:spTree>
    <p:extLst>
      <p:ext uri="{BB962C8B-B14F-4D97-AF65-F5344CB8AC3E}">
        <p14:creationId xmlns:p14="http://schemas.microsoft.com/office/powerpoint/2010/main" val="25727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Rectangle 10">
            <a:extLst>
              <a:ext uri="{FF2B5EF4-FFF2-40B4-BE49-F238E27FC236}">
                <a16:creationId xmlns:a16="http://schemas.microsoft.com/office/drawing/2014/main" id="{D431B5A0-7502-6A9C-4BEE-C152599B94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81750"/>
            <a:ext cx="9144000" cy="476250"/>
          </a:xfrm>
          <a:prstGeom prst="rect">
            <a:avLst/>
          </a:prstGeom>
          <a:solidFill>
            <a:srgbClr val="CA003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DE"/>
          </a:p>
        </p:txBody>
      </p:sp>
      <p:sp>
        <p:nvSpPr>
          <p:cNvPr id="1026" name="Rectangle 2">
            <a:extLst>
              <a:ext uri="{FF2B5EF4-FFF2-40B4-BE49-F238E27FC236}">
                <a16:creationId xmlns:a16="http://schemas.microsoft.com/office/drawing/2014/main" id="{4E598AE4-2A18-8567-FBBA-ABB1F49DE5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146050"/>
            <a:ext cx="6975475" cy="40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/>
              <a:t>Titelmasterformat durch Klicken bearbeiten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7D798A3E-CF42-33A4-8FEF-4397FEE41CA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22338"/>
            <a:ext cx="8229600" cy="520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DE" dirty="0"/>
              <a:t>Textmasterformate durch Klicken bearbeiten</a:t>
            </a:r>
          </a:p>
          <a:p>
            <a:pPr lvl="1"/>
            <a:r>
              <a:rPr lang="de-DE" altLang="en-DE" dirty="0"/>
              <a:t>Zweite Ebene</a:t>
            </a:r>
          </a:p>
          <a:p>
            <a:pPr lvl="2"/>
            <a:r>
              <a:rPr lang="de-DE" altLang="en-DE" dirty="0"/>
              <a:t>Dritte Ebene</a:t>
            </a:r>
          </a:p>
          <a:p>
            <a:pPr lvl="3"/>
            <a:r>
              <a:rPr lang="de-DE" altLang="en-DE" dirty="0"/>
              <a:t>Vierte Ebene</a:t>
            </a:r>
          </a:p>
          <a:p>
            <a:pPr lvl="4"/>
            <a:r>
              <a:rPr lang="de-DE" altLang="en-DE" dirty="0"/>
              <a:t>Fünfte Ebene</a:t>
            </a:r>
          </a:p>
          <a:p>
            <a:pPr lvl="4"/>
            <a:endParaRPr lang="de-DE" altLang="en-DE" dirty="0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884C268F-9CCB-4131-D85A-DAC3F87D6CCE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61673" y="6381750"/>
            <a:ext cx="3657599" cy="3286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 altLang="en-DE"/>
              <a:t>MQTT4SSN: An Ontology for the MQTT Message Protocol</a:t>
            </a:r>
            <a:endParaRPr lang="de-DE" altLang="en-DE" dirty="0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B33D501E-3871-7688-B175-8B2D8BA18FE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23025"/>
            <a:ext cx="2133600" cy="28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06235AEC-AFA6-624E-9287-53B11514F7E1}" type="slidenum">
              <a:rPr lang="de-DE" altLang="en-DE"/>
              <a:pPr/>
              <a:t>‹#›</a:t>
            </a:fld>
            <a:endParaRPr lang="de-DE" altLang="en-DE"/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E7A878CE-C93E-07FC-EF22-DCBDEC817F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650" y="76200"/>
            <a:ext cx="1327150" cy="819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8">
            <a:extLst>
              <a:ext uri="{FF2B5EF4-FFF2-40B4-BE49-F238E27FC236}">
                <a16:creationId xmlns:a16="http://schemas.microsoft.com/office/drawing/2014/main" id="{1BAEF753-0B95-23EC-3967-AB36DAE995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713"/>
            <a:ext cx="7667625" cy="71437"/>
          </a:xfrm>
          <a:prstGeom prst="rect">
            <a:avLst/>
          </a:prstGeom>
          <a:gradFill rotWithShape="1">
            <a:gsLst>
              <a:gs pos="0">
                <a:srgbClr val="CA003B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DE"/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866FAB21-FBB0-FCFD-1C7A-FC6F48613A0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6413500"/>
            <a:ext cx="2124075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de-DE" altLang="en-DE" sz="1400" b="1" dirty="0">
                <a:solidFill>
                  <a:schemeClr val="bg1"/>
                </a:solidFill>
              </a:rPr>
              <a:t>Prof. M. </a:t>
            </a:r>
            <a:r>
              <a:rPr lang="de-DE" altLang="en-DE" sz="1400" b="1" dirty="0" err="1">
                <a:solidFill>
                  <a:schemeClr val="bg1"/>
                </a:solidFill>
              </a:rPr>
              <a:t>Maleshkova</a:t>
            </a:r>
            <a:endParaRPr lang="de-DE" altLang="en-DE" sz="1400" b="1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rtl="0" fontAlgn="base">
        <a:spcBef>
          <a:spcPct val="0"/>
        </a:spcBef>
        <a:spcAft>
          <a:spcPct val="0"/>
        </a:spcAft>
        <a:defRPr sz="2000" b="1" kern="1200">
          <a:solidFill>
            <a:srgbClr val="4D4D4D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rgbClr val="4D4D4D"/>
          </a:solidFill>
          <a:latin typeface="Arial" panose="020B0604020202020204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rgbClr val="CA003B"/>
        </a:buClr>
        <a:buFont typeface="Wingdings" pitchFamily="2" charset="2"/>
        <a:buChar char="§"/>
        <a:defRPr sz="2000" b="1" kern="120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rgbClr val="CA003B"/>
        </a:buClr>
        <a:buFont typeface="Wingdings" pitchFamily="2" charset="2"/>
        <a:buChar char="§"/>
        <a:defRPr b="1" kern="1200">
          <a:solidFill>
            <a:srgbClr val="4D4D4D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rgbClr val="CA003B"/>
        </a:buClr>
        <a:buFont typeface="Wingdings" pitchFamily="2" charset="2"/>
        <a:buChar char="§"/>
        <a:defRPr sz="1600" b="1" kern="1200">
          <a:solidFill>
            <a:srgbClr val="4D4D4D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rgbClr val="CA003B"/>
        </a:buClr>
        <a:buFont typeface="Wingdings" pitchFamily="2" charset="2"/>
        <a:buChar char="§"/>
        <a:defRPr sz="1400" b="1" kern="1200">
          <a:solidFill>
            <a:srgbClr val="4D4D4D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rgbClr val="CA003B"/>
        </a:buClr>
        <a:buFont typeface="Wingdings" pitchFamily="2" charset="2"/>
        <a:buChar char="§"/>
        <a:defRPr sz="1400" b="1" kern="1200">
          <a:solidFill>
            <a:srgbClr val="4D4D4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image" Target="../media/image26.svg"/><Relationship Id="rId3" Type="http://schemas.openxmlformats.org/officeDocument/2006/relationships/image" Target="../media/image3.png"/><Relationship Id="rId7" Type="http://schemas.openxmlformats.org/officeDocument/2006/relationships/image" Target="../media/image20.sv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9.png"/><Relationship Id="rId11" Type="http://schemas.openxmlformats.org/officeDocument/2006/relationships/image" Target="../media/image24.sv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2.png"/><Relationship Id="rId9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094CAC5-D660-8D4C-9AB5-F06FD640F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7835" y="1236682"/>
            <a:ext cx="7103165" cy="1655763"/>
          </a:xfrm>
        </p:spPr>
        <p:txBody>
          <a:bodyPr/>
          <a:lstStyle/>
          <a:p>
            <a:r>
              <a:rPr lang="en-US" sz="3200" dirty="0"/>
              <a:t>MQTT4SSN</a:t>
            </a:r>
            <a:r>
              <a:rPr lang="en-US" sz="3200" b="0" dirty="0"/>
              <a:t>: An Ontology for the MQTT Message Protocol</a:t>
            </a:r>
            <a:endParaRPr lang="de-DE" altLang="en-DE" sz="2800" b="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8BC725CA-3991-594F-8B86-D3A3BD71DA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Prof. Dr. Maria Maleshkova</a:t>
            </a:r>
          </a:p>
          <a:p>
            <a:r>
              <a:rPr lang="en-GB" dirty="0"/>
              <a:t>M. Sc. </a:t>
            </a:r>
            <a:r>
              <a:rPr lang="de-DE" dirty="0"/>
              <a:t>Niklas Dörner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733A51A-F3E5-7A01-693D-33DD4A86EC8B}"/>
              </a:ext>
            </a:extLst>
          </p:cNvPr>
          <p:cNvGrpSpPr/>
          <p:nvPr/>
        </p:nvGrpSpPr>
        <p:grpSpPr>
          <a:xfrm>
            <a:off x="184194" y="4354487"/>
            <a:ext cx="4723305" cy="1917643"/>
            <a:chOff x="243400" y="3965556"/>
            <a:chExt cx="5389617" cy="218816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E2F0A33-6EB7-AFE8-C89C-0ED61DB352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400" y="3965556"/>
              <a:ext cx="1941661" cy="194166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DF83BEE-1935-8035-6500-F7CA8AF49488}"/>
                </a:ext>
              </a:extLst>
            </p:cNvPr>
            <p:cNvSpPr txBox="1"/>
            <p:nvPr/>
          </p:nvSpPr>
          <p:spPr>
            <a:xfrm>
              <a:off x="243400" y="5876720"/>
              <a:ext cx="538961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/>
                <a:t>https://doernern.github.io/MQTT4SSNOntology/documentation/index-en.html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E47C4E79-0D92-6A55-24BA-B233998A0918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1EF2B032-76AC-9DF6-65C9-1F66EC875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641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34606E0-D837-74FE-ABFA-658D6DF86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0"/>
            <a:ext cx="6975475" cy="406400"/>
          </a:xfrm>
        </p:spPr>
        <p:txBody>
          <a:bodyPr/>
          <a:lstStyle/>
          <a:p>
            <a:r>
              <a:rPr lang="en-US" dirty="0"/>
              <a:t>Network Infrastructure Relations</a:t>
            </a:r>
          </a:p>
        </p:txBody>
      </p:sp>
      <p:pic>
        <p:nvPicPr>
          <p:cNvPr id="14" name="Content Placeholder 13" descr="A diagram of a company&#10;&#10;AI-generated content may be incorrect.">
            <a:extLst>
              <a:ext uri="{FF2B5EF4-FFF2-40B4-BE49-F238E27FC236}">
                <a16:creationId xmlns:a16="http://schemas.microsoft.com/office/drawing/2014/main" id="{1E655FB9-449A-5213-9A1B-5865D29E91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9762" y="922338"/>
            <a:ext cx="6424475" cy="5203825"/>
          </a:xfrm>
          <a:prstGeom prst="rect">
            <a:avLst/>
          </a:prstGeom>
          <a:noFill/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57C12B58-6D0E-6BC0-79EA-2169FF0F5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E83FEA2-9790-08CD-C087-75BEC2806C06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D84D61B7-8B52-FD94-8506-C4255A3CB734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10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8" name="Picture 7" descr="A blue and black logo&#10;&#10;AI-generated content may be incorrect.">
            <a:extLst>
              <a:ext uri="{FF2B5EF4-FFF2-40B4-BE49-F238E27FC236}">
                <a16:creationId xmlns:a16="http://schemas.microsoft.com/office/drawing/2014/main" id="{A1BFBCA0-99BF-FB9D-269D-E9C4F17EC1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411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43B6F-287F-3228-3459-B366896CC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DF722DE-3382-A3B9-1AB1-1A651EF3F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0"/>
            <a:ext cx="6975475" cy="406400"/>
          </a:xfrm>
        </p:spPr>
        <p:txBody>
          <a:bodyPr/>
          <a:lstStyle/>
          <a:p>
            <a:r>
              <a:rPr lang="en-US" dirty="0"/>
              <a:t>Control Packet Hierarchy</a:t>
            </a:r>
          </a:p>
        </p:txBody>
      </p:sp>
      <p:pic>
        <p:nvPicPr>
          <p:cNvPr id="6" name="Content Placeholder 5" descr="A diagram of a company&#10;&#10;AI-generated content may be incorrect.">
            <a:extLst>
              <a:ext uri="{FF2B5EF4-FFF2-40B4-BE49-F238E27FC236}">
                <a16:creationId xmlns:a16="http://schemas.microsoft.com/office/drawing/2014/main" id="{F33369DA-0B64-6330-21D1-3CE1BE1AD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597" b="3947"/>
          <a:stretch>
            <a:fillRect/>
          </a:stretch>
        </p:blipFill>
        <p:spPr>
          <a:xfrm>
            <a:off x="1494428" y="757451"/>
            <a:ext cx="6086901" cy="5585475"/>
          </a:xfrm>
          <a:noFill/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DBBB1F2-A589-B3C6-690A-97D09F550F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1823AAF-DA1C-D6BD-AFAC-CE6204531F01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7655E16D-9E52-8005-6A2B-B4307F121F30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11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A blue and black logo&#10;&#10;AI-generated content may be incorrect.">
            <a:extLst>
              <a:ext uri="{FF2B5EF4-FFF2-40B4-BE49-F238E27FC236}">
                <a16:creationId xmlns:a16="http://schemas.microsoft.com/office/drawing/2014/main" id="{746DC2D8-A430-A42E-AB30-B9385319BC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01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53272-B62B-D3F5-5F63-F62265BC2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39669AE1-3EA1-EDEA-6A03-034328CBB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0"/>
            <a:ext cx="6975475" cy="406400"/>
          </a:xfrm>
        </p:spPr>
        <p:txBody>
          <a:bodyPr/>
          <a:lstStyle/>
          <a:p>
            <a:r>
              <a:rPr lang="en-US" dirty="0"/>
              <a:t>Topic and Payload Relations</a:t>
            </a:r>
          </a:p>
        </p:txBody>
      </p:sp>
      <p:pic>
        <p:nvPicPr>
          <p:cNvPr id="10" name="Content Placeholder 9" descr="A diagram of a flowchart&#10;&#10;AI-generated content may be incorrect.">
            <a:extLst>
              <a:ext uri="{FF2B5EF4-FFF2-40B4-BE49-F238E27FC236}">
                <a16:creationId xmlns:a16="http://schemas.microsoft.com/office/drawing/2014/main" id="{1AA7A617-A182-A27A-799F-0BA1F333B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0568" y="922338"/>
            <a:ext cx="8162863" cy="5203825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2DC23E-71D3-FFCF-EB0E-5799F79045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209128" y="6400223"/>
            <a:ext cx="934872" cy="457778"/>
          </a:xfrm>
        </p:spPr>
        <p:txBody>
          <a:bodyPr numCol="1" anchor="ctr"/>
          <a:lstStyle/>
          <a:p>
            <a:pPr algn="ctr"/>
            <a:fld id="{AD04CCC8-99B7-7448-9D4E-51E16E37B771}" type="slidenum">
              <a:rPr lang="de-DE" altLang="en-DE" sz="1000" smtClean="0"/>
              <a:pPr algn="ctr"/>
              <a:t>12</a:t>
            </a:fld>
            <a:endParaRPr lang="de-DE" altLang="en-DE" sz="1000" dirty="0"/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BA5652AE-FE15-D42D-3363-BEF62A708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A1A1973-0C4A-67C8-500F-9D04552881BE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pic>
        <p:nvPicPr>
          <p:cNvPr id="8" name="Picture 7" descr="A blue and black logo&#10;&#10;AI-generated content may be incorrect.">
            <a:extLst>
              <a:ext uri="{FF2B5EF4-FFF2-40B4-BE49-F238E27FC236}">
                <a16:creationId xmlns:a16="http://schemas.microsoft.com/office/drawing/2014/main" id="{08CF8388-D14E-F79C-D8BB-E7040949C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D0B64-0743-1A2E-4AEA-E842B9908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diagram of a company&#10;&#10;AI-generated content may be incorrect.">
            <a:extLst>
              <a:ext uri="{FF2B5EF4-FFF2-40B4-BE49-F238E27FC236}">
                <a16:creationId xmlns:a16="http://schemas.microsoft.com/office/drawing/2014/main" id="{2366D55B-DFAB-DAE5-CF09-9F9C8987D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3622" y="1637070"/>
            <a:ext cx="6336756" cy="4166418"/>
          </a:xfrm>
          <a:prstGeom prst="rect">
            <a:avLst/>
          </a:prstGeom>
          <a:noFill/>
        </p:spPr>
      </p:pic>
      <p:sp>
        <p:nvSpPr>
          <p:cNvPr id="36" name="Title 1">
            <a:extLst>
              <a:ext uri="{FF2B5EF4-FFF2-40B4-BE49-F238E27FC236}">
                <a16:creationId xmlns:a16="http://schemas.microsoft.com/office/drawing/2014/main" id="{AFDBFE7A-C72C-F78C-1DE6-901DFFEE6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6050"/>
            <a:ext cx="6975475" cy="4064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Topic Subject Relations</a:t>
            </a: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FD3D6E52-9077-5D64-8EBA-45183A1C3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170684-EF7E-1065-AD3E-E6E47F8CBC5C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EA925B85-0ECD-83B8-8DEF-6B4EE679E997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13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9" name="Picture 8" descr="A blue and black logo&#10;&#10;AI-generated content may be incorrect.">
            <a:extLst>
              <a:ext uri="{FF2B5EF4-FFF2-40B4-BE49-F238E27FC236}">
                <a16:creationId xmlns:a16="http://schemas.microsoft.com/office/drawing/2014/main" id="{C9EE074F-D7FA-D01C-D109-F49BCD4ED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010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4D0A9-170F-7485-539D-9D70CB8E6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D1E38C-B354-2E04-7C40-D736A0986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Ontology</a:t>
            </a:r>
            <a:r>
              <a:rPr lang="de-DE" dirty="0"/>
              <a:t> </a:t>
            </a:r>
            <a:r>
              <a:rPr lang="de-DE" dirty="0" err="1"/>
              <a:t>Verification</a:t>
            </a:r>
            <a:r>
              <a:rPr lang="de-DE" dirty="0"/>
              <a:t> 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7053584-AC75-1D13-DCD4-4761A6E043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7E820E-5871-650B-E487-846180F0E17B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3A721C5D-9827-A48C-2DF4-D40EF690D8D7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14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43F981D1-8E35-5166-0F0A-FD6E61FCA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11F281E-BA7C-6F74-23B2-CEC97BD73F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1019194" y="1483819"/>
            <a:ext cx="6790411" cy="40318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72596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7FD2C-2D9C-1050-9C21-4125B9588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20951B6-AB07-0D98-C86C-57CF54A22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5876"/>
            <a:ext cx="8229600" cy="4166418"/>
          </a:xfrm>
        </p:spPr>
        <p:txBody>
          <a:bodyPr/>
          <a:lstStyle/>
          <a:p>
            <a:r>
              <a:rPr lang="de-DE" dirty="0"/>
              <a:t>W3C SSN/SOSA</a:t>
            </a:r>
          </a:p>
          <a:p>
            <a:pPr lvl="1"/>
            <a:r>
              <a:rPr lang="de-DE" b="0" dirty="0" err="1"/>
              <a:t>Ontology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</a:t>
            </a:r>
            <a:r>
              <a:rPr lang="de-DE" b="0" dirty="0" err="1"/>
              <a:t>Semantic</a:t>
            </a:r>
            <a:r>
              <a:rPr lang="de-DE" b="0" dirty="0"/>
              <a:t> Sensor Networks</a:t>
            </a:r>
          </a:p>
          <a:p>
            <a:pPr lvl="1"/>
            <a:r>
              <a:rPr lang="de-DE" b="0" dirty="0"/>
              <a:t>Sensors, </a:t>
            </a:r>
            <a:r>
              <a:rPr lang="de-DE" b="0" dirty="0" err="1"/>
              <a:t>Actuators</a:t>
            </a:r>
            <a:r>
              <a:rPr lang="de-DE" b="0" dirty="0"/>
              <a:t>, </a:t>
            </a:r>
            <a:r>
              <a:rPr lang="de-DE" b="0" dirty="0" err="1"/>
              <a:t>Observations</a:t>
            </a:r>
            <a:endParaRPr lang="de-DE" b="0" dirty="0"/>
          </a:p>
          <a:p>
            <a:pPr lvl="1"/>
            <a:r>
              <a:rPr lang="de-DE" b="0" dirty="0" err="1"/>
              <a:t>Does</a:t>
            </a:r>
            <a:r>
              <a:rPr lang="de-DE" b="0" dirty="0"/>
              <a:t> not </a:t>
            </a:r>
            <a:r>
              <a:rPr lang="de-DE" b="0" dirty="0" err="1"/>
              <a:t>include</a:t>
            </a:r>
            <a:r>
              <a:rPr lang="de-DE" b="0" dirty="0"/>
              <a:t> M2M </a:t>
            </a:r>
            <a:r>
              <a:rPr lang="de-DE" b="0" dirty="0" err="1"/>
              <a:t>communication</a:t>
            </a:r>
            <a:r>
              <a:rPr lang="de-DE" b="0" dirty="0"/>
              <a:t> </a:t>
            </a:r>
            <a:r>
              <a:rPr lang="de-DE" b="0" dirty="0" err="1"/>
              <a:t>protocols</a:t>
            </a:r>
            <a:endParaRPr lang="de-DE" b="0" dirty="0"/>
          </a:p>
          <a:p>
            <a:pPr lvl="1"/>
            <a:endParaRPr lang="de-DE" b="0" dirty="0"/>
          </a:p>
          <a:p>
            <a:r>
              <a:rPr lang="en-US" dirty="0" err="1"/>
              <a:t>WoT</a:t>
            </a:r>
            <a:r>
              <a:rPr lang="en-US" dirty="0"/>
              <a:t> MQTT to RDF</a:t>
            </a:r>
          </a:p>
          <a:p>
            <a:pPr lvl="1"/>
            <a:r>
              <a:rPr lang="de-DE" b="0" dirty="0"/>
              <a:t>Work in </a:t>
            </a:r>
            <a:r>
              <a:rPr lang="de-DE" b="0" dirty="0" err="1"/>
              <a:t>progress</a:t>
            </a:r>
            <a:r>
              <a:rPr lang="de-DE" b="0" dirty="0"/>
              <a:t> draft, </a:t>
            </a:r>
            <a:r>
              <a:rPr lang="de-DE" b="0" dirty="0" err="1"/>
              <a:t>incomplete</a:t>
            </a:r>
            <a:r>
              <a:rPr lang="de-DE" b="0" dirty="0"/>
              <a:t> </a:t>
            </a:r>
            <a:r>
              <a:rPr lang="de-DE" b="0" dirty="0" err="1"/>
              <a:t>representation</a:t>
            </a:r>
            <a:r>
              <a:rPr lang="de-DE" b="0" dirty="0"/>
              <a:t> MQTT</a:t>
            </a:r>
          </a:p>
          <a:p>
            <a:pPr lvl="1"/>
            <a:r>
              <a:rPr lang="de-DE" b="0" dirty="0" err="1"/>
              <a:t>Does</a:t>
            </a:r>
            <a:r>
              <a:rPr lang="de-DE" b="0" dirty="0"/>
              <a:t> not </a:t>
            </a:r>
            <a:r>
              <a:rPr lang="de-DE" b="0" dirty="0" err="1"/>
              <a:t>consider</a:t>
            </a:r>
            <a:r>
              <a:rPr lang="de-DE" b="0" dirty="0"/>
              <a:t> </a:t>
            </a:r>
            <a:r>
              <a:rPr lang="de-DE" b="0" dirty="0" err="1"/>
              <a:t>sensing</a:t>
            </a:r>
            <a:r>
              <a:rPr lang="de-DE" b="0" dirty="0"/>
              <a:t> </a:t>
            </a:r>
            <a:r>
              <a:rPr lang="en-US" b="0" dirty="0"/>
              <a:t>systems</a:t>
            </a:r>
          </a:p>
          <a:p>
            <a:pPr lvl="1"/>
            <a:endParaRPr lang="de-DE" b="0" dirty="0"/>
          </a:p>
          <a:p>
            <a:r>
              <a:rPr lang="de-DE" dirty="0"/>
              <a:t>MQTT4SSN</a:t>
            </a:r>
          </a:p>
          <a:p>
            <a:pPr lvl="1"/>
            <a:r>
              <a:rPr lang="de-DE" b="0" dirty="0" err="1"/>
              <a:t>Semantic</a:t>
            </a:r>
            <a:r>
              <a:rPr lang="de-DE" b="0" dirty="0"/>
              <a:t> </a:t>
            </a:r>
            <a:r>
              <a:rPr lang="de-DE" b="0" dirty="0" err="1"/>
              <a:t>modeling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</a:t>
            </a:r>
            <a:r>
              <a:rPr lang="de-DE" b="0" dirty="0" err="1"/>
              <a:t>the</a:t>
            </a:r>
            <a:r>
              <a:rPr lang="de-DE" b="0" dirty="0"/>
              <a:t> MQTT </a:t>
            </a:r>
            <a:r>
              <a:rPr lang="de-DE" b="0" dirty="0" err="1"/>
              <a:t>message</a:t>
            </a:r>
            <a:r>
              <a:rPr lang="de-DE" b="0" dirty="0"/>
              <a:t> </a:t>
            </a:r>
            <a:r>
              <a:rPr lang="de-DE" b="0" dirty="0" err="1"/>
              <a:t>protocol</a:t>
            </a:r>
            <a:endParaRPr lang="de-DE" b="0" dirty="0"/>
          </a:p>
          <a:p>
            <a:pPr lvl="1"/>
            <a:r>
              <a:rPr lang="de-DE" b="0" dirty="0"/>
              <a:t>Network </a:t>
            </a:r>
            <a:r>
              <a:rPr lang="de-DE" b="0" dirty="0" err="1"/>
              <a:t>Entities</a:t>
            </a:r>
            <a:r>
              <a:rPr lang="de-DE" b="0" dirty="0"/>
              <a:t>, Control </a:t>
            </a:r>
            <a:r>
              <a:rPr lang="de-DE" b="0" dirty="0" err="1"/>
              <a:t>Packets</a:t>
            </a:r>
            <a:r>
              <a:rPr lang="de-DE" b="0" dirty="0"/>
              <a:t>, Headers, </a:t>
            </a:r>
            <a:r>
              <a:rPr lang="de-DE" b="0" dirty="0" err="1"/>
              <a:t>Payloads</a:t>
            </a:r>
            <a:r>
              <a:rPr lang="de-DE" b="0" dirty="0"/>
              <a:t>, Topics</a:t>
            </a:r>
          </a:p>
          <a:p>
            <a:pPr lvl="1"/>
            <a:r>
              <a:rPr lang="de-DE" b="0" dirty="0" err="1"/>
              <a:t>Addresses</a:t>
            </a:r>
            <a:r>
              <a:rPr lang="de-DE" b="0" dirty="0"/>
              <a:t> </a:t>
            </a:r>
            <a:r>
              <a:rPr lang="de-DE" b="0" dirty="0" err="1"/>
              <a:t>use</a:t>
            </a:r>
            <a:r>
              <a:rPr lang="de-DE" b="0" dirty="0"/>
              <a:t> </a:t>
            </a:r>
            <a:r>
              <a:rPr lang="de-DE" b="0" dirty="0" err="1"/>
              <a:t>cases</a:t>
            </a:r>
            <a:r>
              <a:rPr lang="de-DE" b="0" dirty="0"/>
              <a:t> </a:t>
            </a:r>
            <a:r>
              <a:rPr lang="de-DE" b="0" u="sng" dirty="0" err="1"/>
              <a:t>with</a:t>
            </a:r>
            <a:r>
              <a:rPr lang="de-DE" b="0" u="sng" dirty="0"/>
              <a:t> and </a:t>
            </a:r>
            <a:r>
              <a:rPr lang="de-DE" b="0" u="sng" dirty="0" err="1"/>
              <a:t>without</a:t>
            </a:r>
            <a:r>
              <a:rPr lang="de-DE" b="0" dirty="0"/>
              <a:t> SSN/SOSA </a:t>
            </a:r>
            <a:r>
              <a:rPr lang="de-DE" b="0" dirty="0" err="1"/>
              <a:t>implementation</a:t>
            </a:r>
            <a:endParaRPr lang="de-DE" b="0" dirty="0"/>
          </a:p>
          <a:p>
            <a:pPr lvl="1"/>
            <a:r>
              <a:rPr lang="de-DE" b="0" dirty="0" err="1"/>
              <a:t>Heterogeneous</a:t>
            </a:r>
            <a:r>
              <a:rPr lang="de-DE" b="0" dirty="0"/>
              <a:t> </a:t>
            </a:r>
            <a:r>
              <a:rPr lang="de-DE" b="0" dirty="0" err="1"/>
              <a:t>payload</a:t>
            </a:r>
            <a:r>
              <a:rPr lang="de-DE" b="0" dirty="0"/>
              <a:t> </a:t>
            </a:r>
            <a:r>
              <a:rPr lang="de-DE" b="0" dirty="0" err="1"/>
              <a:t>formats</a:t>
            </a:r>
            <a:r>
              <a:rPr lang="de-DE" b="0" dirty="0"/>
              <a:t>, </a:t>
            </a:r>
            <a:r>
              <a:rPr lang="de-DE" b="0" dirty="0" err="1"/>
              <a:t>character</a:t>
            </a:r>
            <a:r>
              <a:rPr lang="de-DE" b="0" dirty="0"/>
              <a:t> </a:t>
            </a:r>
            <a:r>
              <a:rPr lang="de-DE" b="0" dirty="0" err="1"/>
              <a:t>encodings</a:t>
            </a:r>
            <a:r>
              <a:rPr lang="de-DE" b="0" dirty="0"/>
              <a:t> and </a:t>
            </a:r>
            <a:r>
              <a:rPr lang="de-DE" b="0" dirty="0" err="1"/>
              <a:t>transport</a:t>
            </a:r>
            <a:r>
              <a:rPr lang="de-DE" b="0" dirty="0"/>
              <a:t> </a:t>
            </a:r>
            <a:r>
              <a:rPr lang="de-DE" b="0" dirty="0" err="1"/>
              <a:t>metadata</a:t>
            </a:r>
            <a:endParaRPr lang="de-DE" b="0" dirty="0"/>
          </a:p>
          <a:p>
            <a:pPr lvl="1"/>
            <a:r>
              <a:rPr lang="en-US" b="0" dirty="0"/>
              <a:t>Bridges the gap between sensor semantics and M2M communication semantics</a:t>
            </a:r>
          </a:p>
          <a:p>
            <a:pPr lvl="1"/>
            <a:r>
              <a:rPr lang="en-US" b="0" dirty="0"/>
              <a:t>End-to-end traceability and semantic interoperability across distributed IoT systems</a:t>
            </a:r>
            <a:endParaRPr lang="de-DE" b="0" dirty="0"/>
          </a:p>
          <a:p>
            <a:pPr lvl="1"/>
            <a:endParaRPr lang="de-DE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3E449F-53D6-3398-6FA2-C2E6D5118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endParaRPr lang="de-DE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A65F740-DC18-D907-6EE3-60A3AC2F9B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FE8A8E-20F5-9741-3B4F-7A046619D179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E86C48A6-243A-7E2F-784A-7A9A91009B84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15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30E25C80-87A6-41A6-1AB6-22EEFDE90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807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B1E5B6-373E-9BC5-FEF9-10340DDC3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44DF614-4D21-5AEF-C7DC-591CE8A47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72" y="1289052"/>
            <a:ext cx="8229600" cy="4166418"/>
          </a:xfrm>
        </p:spPr>
        <p:txBody>
          <a:bodyPr/>
          <a:lstStyle/>
          <a:p>
            <a:r>
              <a:rPr lang="en-US" dirty="0"/>
              <a:t>Extending the model</a:t>
            </a:r>
          </a:p>
          <a:p>
            <a:pPr lvl="1"/>
            <a:r>
              <a:rPr lang="de-DE" b="0" dirty="0"/>
              <a:t>MQTT 5: </a:t>
            </a:r>
            <a:r>
              <a:rPr lang="en-US" b="0" dirty="0"/>
              <a:t>Message Properties, Session Control, </a:t>
            </a:r>
            <a:r>
              <a:rPr lang="de-DE" b="0" dirty="0"/>
              <a:t>user-</a:t>
            </a:r>
            <a:r>
              <a:rPr lang="de-DE" b="0" dirty="0" err="1"/>
              <a:t>defined</a:t>
            </a:r>
            <a:r>
              <a:rPr lang="de-DE" b="0" dirty="0"/>
              <a:t> </a:t>
            </a:r>
            <a:r>
              <a:rPr lang="de-DE" b="0" dirty="0" err="1"/>
              <a:t>Metadata</a:t>
            </a:r>
            <a:endParaRPr lang="de-DE" b="0" dirty="0"/>
          </a:p>
          <a:p>
            <a:pPr lvl="1"/>
            <a:r>
              <a:rPr lang="de-DE" b="0" dirty="0"/>
              <a:t>Cover all 15 </a:t>
            </a:r>
            <a:r>
              <a:rPr lang="de-DE" b="0" dirty="0" err="1"/>
              <a:t>types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Control </a:t>
            </a:r>
            <a:r>
              <a:rPr lang="de-DE" b="0" dirty="0" err="1"/>
              <a:t>Packets</a:t>
            </a:r>
            <a:endParaRPr lang="de-DE" b="0" dirty="0"/>
          </a:p>
          <a:p>
            <a:pPr lvl="1"/>
            <a:endParaRPr lang="de-DE" b="0" dirty="0"/>
          </a:p>
          <a:p>
            <a:r>
              <a:rPr lang="de-DE" dirty="0" err="1"/>
              <a:t>Semantic</a:t>
            </a:r>
            <a:r>
              <a:rPr lang="de-DE" dirty="0"/>
              <a:t> Topic Naming</a:t>
            </a:r>
          </a:p>
          <a:p>
            <a:pPr lvl="1"/>
            <a:r>
              <a:rPr lang="de-DE" b="0" dirty="0" err="1"/>
              <a:t>Automated</a:t>
            </a:r>
            <a:r>
              <a:rPr lang="de-DE" b="0" dirty="0"/>
              <a:t> </a:t>
            </a:r>
            <a:r>
              <a:rPr lang="de-DE" b="0" dirty="0" err="1"/>
              <a:t>derivation</a:t>
            </a:r>
            <a:r>
              <a:rPr lang="de-DE" b="0" dirty="0"/>
              <a:t> </a:t>
            </a:r>
            <a:r>
              <a:rPr lang="de-DE" b="0" dirty="0" err="1"/>
              <a:t>of</a:t>
            </a:r>
            <a:r>
              <a:rPr lang="de-DE" b="0" dirty="0"/>
              <a:t> Topic </a:t>
            </a:r>
            <a:r>
              <a:rPr lang="de-DE" b="0" dirty="0" err="1"/>
              <a:t>names</a:t>
            </a:r>
            <a:r>
              <a:rPr lang="de-DE" b="0" dirty="0"/>
              <a:t> </a:t>
            </a:r>
            <a:r>
              <a:rPr lang="de-DE" b="0" dirty="0" err="1"/>
              <a:t>from</a:t>
            </a:r>
            <a:r>
              <a:rPr lang="de-DE" b="0" dirty="0"/>
              <a:t> </a:t>
            </a:r>
            <a:r>
              <a:rPr lang="de-DE" b="0" dirty="0" err="1"/>
              <a:t>linked</a:t>
            </a:r>
            <a:r>
              <a:rPr lang="de-DE" b="0" dirty="0"/>
              <a:t> SOSA </a:t>
            </a:r>
            <a:r>
              <a:rPr lang="de-DE" b="0" dirty="0" err="1"/>
              <a:t>elements</a:t>
            </a:r>
            <a:endParaRPr lang="de-DE" b="0" dirty="0"/>
          </a:p>
          <a:p>
            <a:pPr lvl="1"/>
            <a:r>
              <a:rPr lang="de-DE" b="0" dirty="0"/>
              <a:t>Same </a:t>
            </a:r>
            <a:r>
              <a:rPr lang="de-DE" b="0" dirty="0" err="1"/>
              <a:t>for</a:t>
            </a:r>
            <a:r>
              <a:rPr lang="de-DE" b="0" dirty="0"/>
              <a:t> Payload </a:t>
            </a:r>
            <a:r>
              <a:rPr lang="de-DE" b="0" dirty="0" err="1"/>
              <a:t>content</a:t>
            </a:r>
            <a:r>
              <a:rPr lang="de-DE" b="0" dirty="0"/>
              <a:t> </a:t>
            </a:r>
            <a:r>
              <a:rPr lang="de-DE" b="0" dirty="0" err="1"/>
              <a:t>formats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e.g. CSV </a:t>
            </a:r>
            <a:r>
              <a:rPr lang="de-DE" b="0" dirty="0" err="1"/>
              <a:t>schema</a:t>
            </a:r>
            <a:r>
              <a:rPr lang="de-DE" b="0" dirty="0"/>
              <a:t> </a:t>
            </a:r>
            <a:r>
              <a:rPr lang="de-DE" b="0" dirty="0" err="1"/>
              <a:t>or</a:t>
            </a:r>
            <a:r>
              <a:rPr lang="de-DE" b="0" dirty="0"/>
              <a:t> JSON </a:t>
            </a:r>
            <a:r>
              <a:rPr lang="de-DE" b="0" dirty="0" err="1"/>
              <a:t>structure</a:t>
            </a:r>
            <a:endParaRPr lang="de-DE" b="0" dirty="0"/>
          </a:p>
          <a:p>
            <a:pPr lvl="1"/>
            <a:r>
              <a:rPr lang="de-DE" sz="1500" b="0" dirty="0"/>
              <a:t>Feature </a:t>
            </a:r>
            <a:r>
              <a:rPr lang="de-DE" sz="1500" b="0" dirty="0" err="1"/>
              <a:t>of</a:t>
            </a:r>
            <a:r>
              <a:rPr lang="de-DE" sz="1500" b="0" dirty="0"/>
              <a:t> Interest, Property, </a:t>
            </a:r>
            <a:r>
              <a:rPr lang="de-DE" sz="1500" b="0" dirty="0" err="1"/>
              <a:t>Actuation</a:t>
            </a:r>
            <a:r>
              <a:rPr lang="de-DE" b="0" dirty="0"/>
              <a:t> (</a:t>
            </a:r>
            <a:r>
              <a:rPr lang="de-DE" sz="1500" b="0" dirty="0"/>
              <a:t>Collection), Observation (Collection)</a:t>
            </a:r>
          </a:p>
          <a:p>
            <a:pPr lvl="1"/>
            <a:r>
              <a:rPr lang="de-DE" b="0" dirty="0" err="1"/>
              <a:t>Linked</a:t>
            </a:r>
            <a:r>
              <a:rPr lang="de-DE" b="0" dirty="0"/>
              <a:t> </a:t>
            </a:r>
            <a:r>
              <a:rPr lang="de-DE" b="0" dirty="0" err="1"/>
              <a:t>semantic</a:t>
            </a:r>
            <a:r>
              <a:rPr lang="de-DE" b="0" dirty="0"/>
              <a:t> </a:t>
            </a:r>
            <a:r>
              <a:rPr lang="de-DE" b="0" dirty="0" err="1"/>
              <a:t>entities</a:t>
            </a:r>
            <a:r>
              <a:rPr lang="de-DE" b="0" dirty="0"/>
              <a:t> </a:t>
            </a:r>
            <a:r>
              <a:rPr lang="de-DE" b="0" dirty="0" err="1"/>
              <a:t>could</a:t>
            </a:r>
            <a:r>
              <a:rPr lang="de-DE" b="0" dirty="0"/>
              <a:t> </a:t>
            </a:r>
            <a:r>
              <a:rPr lang="de-DE" b="0" dirty="0" err="1"/>
              <a:t>reduce</a:t>
            </a:r>
            <a:r>
              <a:rPr lang="de-DE" b="0" dirty="0"/>
              <a:t> </a:t>
            </a:r>
            <a:r>
              <a:rPr lang="de-DE" b="0" dirty="0" err="1"/>
              <a:t>configuration</a:t>
            </a:r>
            <a:r>
              <a:rPr lang="de-DE" b="0" dirty="0"/>
              <a:t> </a:t>
            </a:r>
            <a:r>
              <a:rPr lang="de-DE" b="0" dirty="0" err="1"/>
              <a:t>effort</a:t>
            </a:r>
            <a:r>
              <a:rPr lang="de-DE" b="0" dirty="0"/>
              <a:t> and </a:t>
            </a:r>
            <a:r>
              <a:rPr lang="de-DE" b="0" dirty="0" err="1"/>
              <a:t>improve</a:t>
            </a:r>
            <a:r>
              <a:rPr lang="de-DE" b="0" dirty="0"/>
              <a:t> </a:t>
            </a:r>
            <a:r>
              <a:rPr lang="de-DE" b="0" dirty="0" err="1"/>
              <a:t>consistency</a:t>
            </a:r>
            <a:endParaRPr lang="de-DE" b="0" dirty="0"/>
          </a:p>
          <a:p>
            <a:pPr lvl="1"/>
            <a:endParaRPr lang="de-DE" b="0" dirty="0"/>
          </a:p>
          <a:p>
            <a:r>
              <a:rPr lang="de-DE" dirty="0"/>
              <a:t>Evaluation</a:t>
            </a:r>
          </a:p>
          <a:p>
            <a:pPr lvl="1"/>
            <a:r>
              <a:rPr lang="en-US" b="0" dirty="0"/>
              <a:t>Set up a simulation environment </a:t>
            </a:r>
          </a:p>
          <a:p>
            <a:pPr lvl="1"/>
            <a:r>
              <a:rPr lang="en-US" b="0" dirty="0"/>
              <a:t>E</a:t>
            </a:r>
            <a:r>
              <a:rPr lang="de-DE" b="0" dirty="0" err="1"/>
              <a:t>mulate</a:t>
            </a:r>
            <a:r>
              <a:rPr lang="de-DE" b="0" dirty="0"/>
              <a:t> </a:t>
            </a:r>
            <a:r>
              <a:rPr lang="de-DE" b="0" dirty="0" err="1"/>
              <a:t>processes</a:t>
            </a:r>
            <a:r>
              <a:rPr lang="de-DE" b="0" dirty="0"/>
              <a:t> in </a:t>
            </a:r>
            <a:r>
              <a:rPr lang="de-DE" b="0" dirty="0" err="1"/>
              <a:t>industrial</a:t>
            </a:r>
            <a:r>
              <a:rPr lang="de-DE" b="0" dirty="0"/>
              <a:t> </a:t>
            </a:r>
            <a:r>
              <a:rPr lang="de-DE" b="0" dirty="0" err="1"/>
              <a:t>automation</a:t>
            </a:r>
            <a:r>
              <a:rPr lang="de-DE" b="0" dirty="0"/>
              <a:t> </a:t>
            </a:r>
            <a:r>
              <a:rPr lang="de-DE" b="0" dirty="0" err="1"/>
              <a:t>scenarios</a:t>
            </a:r>
            <a:r>
              <a:rPr lang="de-DE" b="0" dirty="0"/>
              <a:t> </a:t>
            </a:r>
          </a:p>
          <a:p>
            <a:pPr lvl="1"/>
            <a:r>
              <a:rPr lang="de-DE" b="0" dirty="0"/>
              <a:t>Communication via MQTT</a:t>
            </a:r>
            <a:endParaRPr lang="en-US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4ED2262-3C30-64F0-A376-AE6F9F1A8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Future Work</a:t>
            </a:r>
            <a:endParaRPr lang="de-DE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41100F9B-B1BE-D750-736D-A810A16176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58363C-4069-062B-2302-5ED7C0DE8C89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43794426-07F2-F065-6CBE-264ECE6456D8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16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787A248B-09C9-2A14-24FC-AD38C1E8D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9748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A473B7-D68D-E080-F7D9-2334FFE694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64F03D0-3BB9-4430-447B-7B11E9019F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0449"/>
            <a:ext cx="8229600" cy="2226303"/>
          </a:xfrm>
        </p:spPr>
        <p:txBody>
          <a:bodyPr anchor="t"/>
          <a:lstStyle/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Thank</a:t>
            </a:r>
            <a:r>
              <a:rPr lang="de-DE" sz="2400" dirty="0"/>
              <a:t> </a:t>
            </a:r>
            <a:r>
              <a:rPr lang="de-DE" sz="2400" dirty="0" err="1"/>
              <a:t>you</a:t>
            </a:r>
            <a:r>
              <a:rPr lang="de-DE" sz="2400" dirty="0"/>
              <a:t> </a:t>
            </a:r>
            <a:r>
              <a:rPr lang="de-DE" sz="2400" b="0" dirty="0" err="1"/>
              <a:t>for</a:t>
            </a:r>
            <a:r>
              <a:rPr lang="de-DE" sz="2400" b="0" dirty="0"/>
              <a:t> </a:t>
            </a:r>
            <a:r>
              <a:rPr lang="de-DE" sz="2400" b="0" dirty="0" err="1"/>
              <a:t>your</a:t>
            </a:r>
            <a:r>
              <a:rPr lang="de-DE" sz="2400" b="0" dirty="0"/>
              <a:t> Attention.</a:t>
            </a:r>
          </a:p>
          <a:p>
            <a:pPr marL="0" indent="0">
              <a:buNone/>
            </a:pPr>
            <a:r>
              <a:rPr lang="de-DE" sz="2400" b="0" dirty="0"/>
              <a:t>Any Questions?</a:t>
            </a:r>
            <a:endParaRPr lang="de-DE" sz="2400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397BBCC-0C5D-B060-7A80-C1FB5436D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FECBBB-88B2-FD32-8FCA-13560ADFF4A9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8AA6ED1C-7680-0FFD-F20D-E8E22DEDCE3E}"/>
              </a:ext>
            </a:extLst>
          </p:cNvPr>
          <p:cNvSpPr txBox="1">
            <a:spLocks/>
          </p:cNvSpPr>
          <p:nvPr/>
        </p:nvSpPr>
        <p:spPr>
          <a:xfrm>
            <a:off x="8209128" y="6407047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17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3A26B07C-9AE9-2D4C-574A-26FD7F0F7D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F818EB-8F7B-352A-2AFA-3A614B72F5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94" y="4354487"/>
            <a:ext cx="1701616" cy="170161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1E94DF8-7804-60AA-3E39-D0FFC7239666}"/>
              </a:ext>
            </a:extLst>
          </p:cNvPr>
          <p:cNvSpPr txBox="1"/>
          <p:nvPr/>
        </p:nvSpPr>
        <p:spPr>
          <a:xfrm>
            <a:off x="184194" y="6029376"/>
            <a:ext cx="4723305" cy="2427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https://doernern.github.io/MQTT4SSNOntology/documentation/index-en.html</a:t>
            </a:r>
          </a:p>
        </p:txBody>
      </p:sp>
      <p:pic>
        <p:nvPicPr>
          <p:cNvPr id="11" name="Picture 10" descr="A person in a black suit&#10;&#10;AI-generated content may be incorrect.">
            <a:extLst>
              <a:ext uri="{FF2B5EF4-FFF2-40B4-BE49-F238E27FC236}">
                <a16:creationId xmlns:a16="http://schemas.microsoft.com/office/drawing/2014/main" id="{1A4D9294-E316-BB0D-EC26-3A0DB6AEB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1418" y="3036197"/>
            <a:ext cx="1475520" cy="14755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CC89789-B33E-0FD4-A5DC-003C80EDE653}"/>
              </a:ext>
            </a:extLst>
          </p:cNvPr>
          <p:cNvSpPr txBox="1"/>
          <p:nvPr/>
        </p:nvSpPr>
        <p:spPr>
          <a:xfrm>
            <a:off x="4772765" y="2901569"/>
            <a:ext cx="4282575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b="1" dirty="0"/>
              <a:t>Prof. Dr. Maria </a:t>
            </a:r>
            <a:r>
              <a:rPr lang="de-DE" sz="1400" b="1" dirty="0" err="1"/>
              <a:t>Maleshkova</a:t>
            </a:r>
            <a:endParaRPr lang="de-DE" sz="1400" b="1" dirty="0"/>
          </a:p>
          <a:p>
            <a:pPr lvl="1">
              <a:lnSpc>
                <a:spcPct val="150000"/>
              </a:lnSpc>
            </a:pPr>
            <a:r>
              <a:rPr lang="de-DE" sz="1400" dirty="0"/>
              <a:t>Helmut Schmidt University, Germany</a:t>
            </a:r>
          </a:p>
          <a:p>
            <a:pPr lvl="1">
              <a:lnSpc>
                <a:spcPct val="150000"/>
              </a:lnSpc>
            </a:pPr>
            <a:r>
              <a:rPr lang="de-DE" sz="1400" dirty="0"/>
              <a:t>Data Engineering</a:t>
            </a:r>
          </a:p>
          <a:p>
            <a:pPr lvl="1">
              <a:lnSpc>
                <a:spcPct val="150000"/>
              </a:lnSpc>
            </a:pPr>
            <a:r>
              <a:rPr lang="de-DE" sz="1400" dirty="0"/>
              <a:t>maleshkm@hsu-hh.de</a:t>
            </a:r>
          </a:p>
          <a:p>
            <a:pPr lvl="1">
              <a:lnSpc>
                <a:spcPct val="150000"/>
              </a:lnSpc>
            </a:pPr>
            <a:r>
              <a:rPr lang="de-DE" sz="1400" dirty="0"/>
              <a:t>https://www.hsu-hh.de/dataeng/en/startpage/</a:t>
            </a:r>
          </a:p>
        </p:txBody>
      </p:sp>
      <p:pic>
        <p:nvPicPr>
          <p:cNvPr id="23" name="Graphic 22" descr="Marker with solid fill">
            <a:extLst>
              <a:ext uri="{FF2B5EF4-FFF2-40B4-BE49-F238E27FC236}">
                <a16:creationId xmlns:a16="http://schemas.microsoft.com/office/drawing/2014/main" id="{EF23384B-3C66-9976-B395-74F59AB81B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4969675" y="3301805"/>
            <a:ext cx="287882" cy="287882"/>
          </a:xfrm>
          <a:prstGeom prst="rect">
            <a:avLst/>
          </a:prstGeom>
        </p:spPr>
      </p:pic>
      <p:pic>
        <p:nvPicPr>
          <p:cNvPr id="24" name="Graphic 23" descr="Building with solid fill">
            <a:extLst>
              <a:ext uri="{FF2B5EF4-FFF2-40B4-BE49-F238E27FC236}">
                <a16:creationId xmlns:a16="http://schemas.microsoft.com/office/drawing/2014/main" id="{FC0CD563-66FB-C344-E554-5D9DBDAC25F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flipH="1">
            <a:off x="4970903" y="3626756"/>
            <a:ext cx="287882" cy="287882"/>
          </a:xfrm>
          <a:prstGeom prst="rect">
            <a:avLst/>
          </a:prstGeom>
        </p:spPr>
      </p:pic>
      <p:pic>
        <p:nvPicPr>
          <p:cNvPr id="25" name="Graphic 24" descr="Internet with solid fill">
            <a:extLst>
              <a:ext uri="{FF2B5EF4-FFF2-40B4-BE49-F238E27FC236}">
                <a16:creationId xmlns:a16="http://schemas.microsoft.com/office/drawing/2014/main" id="{CB177073-1EA1-45A6-B570-9F5BA66B4D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4969675" y="4279781"/>
            <a:ext cx="287882" cy="287882"/>
          </a:xfrm>
          <a:prstGeom prst="rect">
            <a:avLst/>
          </a:prstGeom>
        </p:spPr>
      </p:pic>
      <p:pic>
        <p:nvPicPr>
          <p:cNvPr id="26" name="Graphic 25" descr="Envelope with solid fill">
            <a:extLst>
              <a:ext uri="{FF2B5EF4-FFF2-40B4-BE49-F238E27FC236}">
                <a16:creationId xmlns:a16="http://schemas.microsoft.com/office/drawing/2014/main" id="{9EFC0CFD-0F10-0667-7E3A-7EF383434AF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flipH="1">
            <a:off x="4970903" y="3948072"/>
            <a:ext cx="287882" cy="2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702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6020E9-045D-9F13-2018-F8EE2E1C8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EF3BDF2-661E-5F8C-F66F-FB4ACB93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Use Case: </a:t>
            </a:r>
            <a:r>
              <a:rPr lang="en-US" dirty="0"/>
              <a:t>Automated Production Systems</a:t>
            </a:r>
            <a:endParaRPr lang="de-DE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136ED2E4-60E6-F8CD-D7DC-250F7C053D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A61063-B262-0F99-C630-59F2966E4FA9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CA656C1A-E405-13D5-5AB3-082B52109DFA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2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3668B67C-26F0-442D-CB36-76AAF4665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  <p:pic>
        <p:nvPicPr>
          <p:cNvPr id="6" name="Content Placeholder 5" descr="A diagram of a diagram of a computer&#10;&#10;AI-generated content may be incorrect.">
            <a:extLst>
              <a:ext uri="{FF2B5EF4-FFF2-40B4-BE49-F238E27FC236}">
                <a16:creationId xmlns:a16="http://schemas.microsoft.com/office/drawing/2014/main" id="{46D3BC7B-3D7F-C14D-B175-BDA62A974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6254" y="1288102"/>
            <a:ext cx="7788435" cy="4786469"/>
          </a:xfrm>
        </p:spPr>
      </p:pic>
    </p:spTree>
    <p:extLst>
      <p:ext uri="{BB962C8B-B14F-4D97-AF65-F5344CB8AC3E}">
        <p14:creationId xmlns:p14="http://schemas.microsoft.com/office/powerpoint/2010/main" val="2108589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AE5FE8-983F-93D5-398A-AC8CA9881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187703A-B20B-E5E4-0ABE-81C770923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37070"/>
            <a:ext cx="8229600" cy="4632162"/>
          </a:xfrm>
        </p:spPr>
        <p:txBody>
          <a:bodyPr/>
          <a:lstStyle/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endParaRPr lang="de-DE" b="0" dirty="0"/>
          </a:p>
          <a:p>
            <a:r>
              <a:rPr lang="de-DE" b="0" dirty="0"/>
              <a:t>W3C </a:t>
            </a:r>
            <a:r>
              <a:rPr lang="de-DE" b="0" dirty="0" err="1"/>
              <a:t>Recommandation</a:t>
            </a:r>
            <a:r>
              <a:rPr lang="de-DE" b="0" dirty="0"/>
              <a:t> 2017, W3C Editors</a:t>
            </a:r>
            <a:r>
              <a:rPr lang="en-US" b="0" dirty="0"/>
              <a:t>’s Draft</a:t>
            </a:r>
            <a:r>
              <a:rPr lang="de-DE" b="0" dirty="0"/>
              <a:t> 2023 Edition </a:t>
            </a:r>
          </a:p>
          <a:p>
            <a:r>
              <a:rPr lang="de-DE" b="0" dirty="0" err="1"/>
              <a:t>Foundational</a:t>
            </a:r>
            <a:r>
              <a:rPr lang="de-DE" b="0" dirty="0"/>
              <a:t> </a:t>
            </a:r>
            <a:r>
              <a:rPr lang="de-DE" b="0" dirty="0" err="1"/>
              <a:t>framework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</a:t>
            </a:r>
            <a:r>
              <a:rPr lang="de-DE" b="0" dirty="0" err="1"/>
              <a:t>representing</a:t>
            </a:r>
            <a:r>
              <a:rPr lang="de-DE" b="0" dirty="0"/>
              <a:t> </a:t>
            </a:r>
            <a:r>
              <a:rPr lang="de-DE" b="0" dirty="0" err="1"/>
              <a:t>semantic</a:t>
            </a:r>
            <a:r>
              <a:rPr lang="de-DE" b="0" dirty="0"/>
              <a:t> </a:t>
            </a:r>
            <a:r>
              <a:rPr lang="de-DE" b="0" dirty="0" err="1"/>
              <a:t>sensor</a:t>
            </a:r>
            <a:r>
              <a:rPr lang="de-DE" b="0" dirty="0"/>
              <a:t> </a:t>
            </a:r>
            <a:r>
              <a:rPr lang="de-DE" b="0" dirty="0" err="1"/>
              <a:t>networks</a:t>
            </a:r>
            <a:endParaRPr lang="de-DE" b="0" dirty="0"/>
          </a:p>
          <a:p>
            <a:r>
              <a:rPr lang="de-DE" b="0" dirty="0" err="1"/>
              <a:t>Physical</a:t>
            </a:r>
            <a:r>
              <a:rPr lang="de-DE" b="0" dirty="0"/>
              <a:t> </a:t>
            </a:r>
            <a:r>
              <a:rPr lang="de-DE" b="0" dirty="0" err="1"/>
              <a:t>systems</a:t>
            </a:r>
            <a:r>
              <a:rPr lang="de-DE" b="0" dirty="0"/>
              <a:t>, </a:t>
            </a:r>
            <a:r>
              <a:rPr lang="de-DE" b="0" dirty="0" err="1"/>
              <a:t>sensor</a:t>
            </a:r>
            <a:r>
              <a:rPr lang="de-DE" b="0" dirty="0"/>
              <a:t> </a:t>
            </a:r>
            <a:r>
              <a:rPr lang="de-DE" b="0" dirty="0" err="1"/>
              <a:t>deployments</a:t>
            </a:r>
            <a:r>
              <a:rPr lang="de-DE" b="0" dirty="0"/>
              <a:t>, </a:t>
            </a:r>
            <a:r>
              <a:rPr lang="de-DE" b="0" dirty="0" err="1"/>
              <a:t>observational</a:t>
            </a:r>
            <a:r>
              <a:rPr lang="de-DE" b="0" dirty="0"/>
              <a:t>, and </a:t>
            </a:r>
            <a:r>
              <a:rPr lang="de-DE" b="0" dirty="0" err="1"/>
              <a:t>actuation</a:t>
            </a:r>
            <a:r>
              <a:rPr lang="de-DE" b="0" dirty="0"/>
              <a:t> </a:t>
            </a:r>
            <a:r>
              <a:rPr lang="de-DE" b="0" dirty="0" err="1"/>
              <a:t>processes</a:t>
            </a:r>
            <a:endParaRPr lang="de-DE" b="0" dirty="0"/>
          </a:p>
          <a:p>
            <a:r>
              <a:rPr lang="en-US" b="0" dirty="0"/>
              <a:t>SOSA serves as a lightweight core, while SSN adds richer axioms</a:t>
            </a:r>
            <a:endParaRPr lang="de-DE" b="0" dirty="0"/>
          </a:p>
          <a:p>
            <a:r>
              <a:rPr lang="de-DE" b="0" dirty="0" err="1"/>
              <a:t>Does</a:t>
            </a:r>
            <a:r>
              <a:rPr lang="de-DE" b="0" dirty="0"/>
              <a:t> not </a:t>
            </a:r>
            <a:r>
              <a:rPr lang="de-DE" b="0" dirty="0" err="1"/>
              <a:t>include</a:t>
            </a:r>
            <a:r>
              <a:rPr lang="de-DE" b="0" dirty="0"/>
              <a:t> M2M </a:t>
            </a:r>
            <a:r>
              <a:rPr lang="de-DE" b="0" dirty="0" err="1"/>
              <a:t>communication</a:t>
            </a:r>
            <a:r>
              <a:rPr lang="de-DE" b="0" dirty="0"/>
              <a:t> </a:t>
            </a:r>
            <a:r>
              <a:rPr lang="de-DE" b="0" dirty="0" err="1"/>
              <a:t>protocols</a:t>
            </a:r>
            <a:endParaRPr lang="de-DE" b="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C0D6C7-114A-0E26-2D00-BA46BC4C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: </a:t>
            </a:r>
            <a:r>
              <a:rPr lang="de-DE" b="0" dirty="0"/>
              <a:t>W3C SSN/SOSA </a:t>
            </a:r>
            <a:r>
              <a:rPr lang="de-DE" b="0" dirty="0" err="1"/>
              <a:t>ontology</a:t>
            </a:r>
            <a:r>
              <a:rPr lang="de-DE" b="0" dirty="0"/>
              <a:t> </a:t>
            </a:r>
            <a:endParaRPr lang="de-D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1FEBA54-7969-2669-D90F-03B0296B63E9}"/>
              </a:ext>
            </a:extLst>
          </p:cNvPr>
          <p:cNvGrpSpPr/>
          <p:nvPr/>
        </p:nvGrpSpPr>
        <p:grpSpPr>
          <a:xfrm>
            <a:off x="853786" y="827823"/>
            <a:ext cx="6182302" cy="3824528"/>
            <a:chOff x="1742017" y="904449"/>
            <a:chExt cx="5696909" cy="3519506"/>
          </a:xfrm>
        </p:grpSpPr>
        <p:pic>
          <p:nvPicPr>
            <p:cNvPr id="8" name="Picture 7" descr="A diagram of a system&#10;&#10;AI-generated content may be incorrect.">
              <a:extLst>
                <a:ext uri="{FF2B5EF4-FFF2-40B4-BE49-F238E27FC236}">
                  <a16:creationId xmlns:a16="http://schemas.microsoft.com/office/drawing/2014/main" id="{F2AD6208-227E-1652-B911-E9B4C2833C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2017" y="904449"/>
              <a:ext cx="5696909" cy="329292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76B86B-1A19-6680-FB8A-87CAA1E49658}"/>
                </a:ext>
              </a:extLst>
            </p:cNvPr>
            <p:cNvSpPr txBox="1"/>
            <p:nvPr/>
          </p:nvSpPr>
          <p:spPr>
            <a:xfrm>
              <a:off x="1742017" y="4197371"/>
              <a:ext cx="2393272" cy="2265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 dirty="0">
                  <a:solidFill>
                    <a:schemeClr val="bg2"/>
                  </a:solidFill>
                </a:rPr>
                <a:t>Source: https://www.w3.org/TR/vocab-ssn/</a:t>
              </a:r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904EADE1-3958-0E50-0A3F-19C2CBB763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8792F8-3706-D0F7-D0DC-8244A8E0C612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ACADA04B-D4BF-9E36-D03F-ED90A1281D0D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3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C2F1C2B2-3226-5BB5-BB84-D1C02CBFB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254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176EB9E-6104-C0CA-1D4D-B419BAD8D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82791"/>
            <a:ext cx="8229600" cy="4520697"/>
          </a:xfrm>
        </p:spPr>
        <p:txBody>
          <a:bodyPr/>
          <a:lstStyle/>
          <a:p>
            <a:r>
              <a:rPr lang="de-DE" b="0" dirty="0"/>
              <a:t>Message Queuing </a:t>
            </a:r>
            <a:r>
              <a:rPr lang="de-DE" b="0" dirty="0" err="1"/>
              <a:t>Telemetry</a:t>
            </a:r>
            <a:r>
              <a:rPr lang="de-DE" b="0" dirty="0"/>
              <a:t> Transport (MQTT), OASIS </a:t>
            </a:r>
            <a:r>
              <a:rPr lang="de-DE" b="0" dirty="0" err="1"/>
              <a:t>standard</a:t>
            </a:r>
            <a:endParaRPr lang="de-DE" b="0" dirty="0"/>
          </a:p>
          <a:p>
            <a:r>
              <a:rPr lang="de-DE" b="0" dirty="0"/>
              <a:t>Lightweight </a:t>
            </a:r>
            <a:r>
              <a:rPr lang="de-DE" b="0" dirty="0" err="1"/>
              <a:t>message</a:t>
            </a:r>
            <a:r>
              <a:rPr lang="de-DE" b="0" dirty="0"/>
              <a:t> </a:t>
            </a:r>
            <a:r>
              <a:rPr lang="de-DE" b="0" dirty="0" err="1"/>
              <a:t>protocol</a:t>
            </a:r>
            <a:r>
              <a:rPr lang="de-DE" b="0" dirty="0"/>
              <a:t> </a:t>
            </a:r>
            <a:r>
              <a:rPr lang="de-DE" b="0" dirty="0" err="1"/>
              <a:t>over</a:t>
            </a:r>
            <a:r>
              <a:rPr lang="de-DE" b="0" dirty="0"/>
              <a:t> </a:t>
            </a:r>
            <a:r>
              <a:rPr lang="en-US" b="0" dirty="0"/>
              <a:t>TCP/IP transport protocol</a:t>
            </a:r>
            <a:endParaRPr lang="de-DE" b="0" dirty="0"/>
          </a:p>
          <a:p>
            <a:r>
              <a:rPr lang="de-DE" b="0" dirty="0" err="1"/>
              <a:t>Designed</a:t>
            </a:r>
            <a:r>
              <a:rPr lang="de-DE" b="0" dirty="0"/>
              <a:t> </a:t>
            </a:r>
            <a:r>
              <a:rPr lang="de-DE" b="0" dirty="0" err="1"/>
              <a:t>for</a:t>
            </a:r>
            <a:r>
              <a:rPr lang="de-DE" b="0" dirty="0"/>
              <a:t> M2M and IoT </a:t>
            </a:r>
            <a:r>
              <a:rPr lang="de-DE" b="0" dirty="0" err="1"/>
              <a:t>context</a:t>
            </a:r>
            <a:r>
              <a:rPr lang="de-DE" b="0" dirty="0"/>
              <a:t>, </a:t>
            </a:r>
            <a:r>
              <a:rPr lang="de-DE" b="0" dirty="0" err="1"/>
              <a:t>widely</a:t>
            </a:r>
            <a:r>
              <a:rPr lang="de-DE" b="0" dirty="0"/>
              <a:t> </a:t>
            </a:r>
            <a:r>
              <a:rPr lang="de-DE" b="0" dirty="0" err="1"/>
              <a:t>adopted</a:t>
            </a:r>
            <a:r>
              <a:rPr lang="de-DE" b="0" dirty="0"/>
              <a:t> in </a:t>
            </a:r>
            <a:r>
              <a:rPr lang="de-DE" b="0" dirty="0" err="1"/>
              <a:t>the</a:t>
            </a:r>
            <a:r>
              <a:rPr lang="de-DE" b="0" dirty="0"/>
              <a:t> </a:t>
            </a:r>
            <a:r>
              <a:rPr lang="de-DE" b="0" dirty="0" err="1"/>
              <a:t>industry</a:t>
            </a:r>
            <a:endParaRPr lang="de-DE" b="0" dirty="0"/>
          </a:p>
          <a:p>
            <a:r>
              <a:rPr lang="de-DE" b="0" dirty="0"/>
              <a:t>Publish-</a:t>
            </a:r>
            <a:r>
              <a:rPr lang="de-DE" b="0" dirty="0" err="1"/>
              <a:t>subscribe</a:t>
            </a:r>
            <a:r>
              <a:rPr lang="de-DE" b="0" dirty="0"/>
              <a:t> </a:t>
            </a:r>
            <a:r>
              <a:rPr lang="de-DE" b="0" dirty="0" err="1"/>
              <a:t>model</a:t>
            </a:r>
            <a:r>
              <a:rPr lang="de-DE" b="0" dirty="0"/>
              <a:t> </a:t>
            </a:r>
            <a:r>
              <a:rPr lang="de-DE" b="0" dirty="0" err="1"/>
              <a:t>with</a:t>
            </a:r>
            <a:r>
              <a:rPr lang="de-DE" b="0" dirty="0"/>
              <a:t> </a:t>
            </a:r>
            <a:r>
              <a:rPr lang="de-DE" b="0" dirty="0" err="1"/>
              <a:t>four</a:t>
            </a:r>
            <a:r>
              <a:rPr lang="de-DE" b="0" dirty="0"/>
              <a:t> </a:t>
            </a:r>
            <a:r>
              <a:rPr lang="de-DE" b="0" dirty="0" err="1"/>
              <a:t>main</a:t>
            </a:r>
            <a:r>
              <a:rPr lang="de-DE" b="0" dirty="0"/>
              <a:t> </a:t>
            </a:r>
            <a:r>
              <a:rPr lang="de-DE" b="0" dirty="0" err="1"/>
              <a:t>components</a:t>
            </a:r>
            <a:r>
              <a:rPr lang="de-DE" b="0" dirty="0"/>
              <a:t>:</a:t>
            </a:r>
          </a:p>
          <a:p>
            <a:pPr lvl="1"/>
            <a:r>
              <a:rPr lang="en-US" b="0" dirty="0"/>
              <a:t>Publisher and Subscriber (Clients), Broker, and Topic</a:t>
            </a:r>
          </a:p>
          <a:p>
            <a:r>
              <a:rPr lang="en-US" b="0" dirty="0"/>
              <a:t>15 different Control Packets with fixed and variable Headers and Payload</a:t>
            </a:r>
          </a:p>
          <a:p>
            <a:r>
              <a:rPr lang="en-US" b="0" dirty="0"/>
              <a:t>QoS levels, Retain and DUP flags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CF2C90-474F-1B65-5C8C-B65878466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: </a:t>
            </a:r>
            <a:r>
              <a:rPr lang="de-DE" b="0" dirty="0"/>
              <a:t>MQTT</a:t>
            </a:r>
            <a:endParaRPr lang="de-D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7CE63D-77E8-61AD-E31B-96B715444AF2}"/>
              </a:ext>
            </a:extLst>
          </p:cNvPr>
          <p:cNvGrpSpPr/>
          <p:nvPr/>
        </p:nvGrpSpPr>
        <p:grpSpPr>
          <a:xfrm>
            <a:off x="4471147" y="3429000"/>
            <a:ext cx="4541693" cy="2746359"/>
            <a:chOff x="1066332" y="1865574"/>
            <a:chExt cx="4775303" cy="2858915"/>
          </a:xfrm>
        </p:grpSpPr>
        <p:pic>
          <p:nvPicPr>
            <p:cNvPr id="8" name="Picture 7" descr="A diagram of a broker&#10;&#10;AI-generated content may be incorrect.">
              <a:extLst>
                <a:ext uri="{FF2B5EF4-FFF2-40B4-BE49-F238E27FC236}">
                  <a16:creationId xmlns:a16="http://schemas.microsoft.com/office/drawing/2014/main" id="{721DFBA9-7284-9039-5A48-041A95595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332" y="1865574"/>
              <a:ext cx="4397616" cy="25945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5015DB-A033-6B80-6513-D19AC41418C1}"/>
                </a:ext>
              </a:extLst>
            </p:cNvPr>
            <p:cNvSpPr txBox="1"/>
            <p:nvPr/>
          </p:nvSpPr>
          <p:spPr>
            <a:xfrm>
              <a:off x="1066332" y="4460167"/>
              <a:ext cx="4775303" cy="264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>
                  <a:solidFill>
                    <a:schemeClr val="bg2"/>
                  </a:solidFill>
                </a:rPr>
                <a:t>https://www.innorobix.com/message-queuing-telemetry-transport-mqtt/</a:t>
              </a:r>
            </a:p>
          </p:txBody>
        </p:sp>
      </p:grp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E15E1D7-751D-8502-6EDC-07137742C2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773D93-07CE-7E99-C2E7-97E72D4F3505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B32989B0-AB19-514B-3ECF-8E1061B7BF84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4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36AA5098-FCEF-A56A-CBAA-131FD4520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66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DB61F-2BD1-2FE4-0713-3B2CA342EE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35DEF96-3DA3-BE9F-39E8-F51D3AC756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81508"/>
            <a:ext cx="8229600" cy="4921979"/>
          </a:xfrm>
        </p:spPr>
        <p:txBody>
          <a:bodyPr/>
          <a:lstStyle/>
          <a:p>
            <a:r>
              <a:rPr lang="de-DE" dirty="0"/>
              <a:t>SSN/</a:t>
            </a:r>
            <a:r>
              <a:rPr lang="de-DE" dirty="0" err="1"/>
              <a:t>SOSA‘s</a:t>
            </a:r>
            <a:r>
              <a:rPr lang="de-DE" dirty="0"/>
              <a:t>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transport</a:t>
            </a:r>
            <a:r>
              <a:rPr lang="de-DE" dirty="0"/>
              <a:t> </a:t>
            </a:r>
            <a:r>
              <a:rPr lang="de-DE" dirty="0" err="1"/>
              <a:t>component</a:t>
            </a:r>
            <a:endParaRPr lang="de-DE" dirty="0"/>
          </a:p>
          <a:p>
            <a:pPr lvl="1"/>
            <a:r>
              <a:rPr lang="de-DE" b="0" dirty="0" err="1"/>
              <a:t>Extend</a:t>
            </a:r>
            <a:r>
              <a:rPr lang="de-DE" b="0" dirty="0"/>
              <a:t> SSN/SOSA </a:t>
            </a:r>
            <a:r>
              <a:rPr lang="de-DE" b="0" dirty="0" err="1"/>
              <a:t>with</a:t>
            </a:r>
            <a:r>
              <a:rPr lang="de-DE" b="0" dirty="0"/>
              <a:t> MQTT </a:t>
            </a:r>
            <a:r>
              <a:rPr lang="de-DE" b="0" dirty="0" err="1"/>
              <a:t>elements</a:t>
            </a:r>
            <a:endParaRPr lang="de-DE" b="0" dirty="0"/>
          </a:p>
          <a:p>
            <a:pPr lvl="1"/>
            <a:r>
              <a:rPr lang="de-DE" b="0" dirty="0" err="1"/>
              <a:t>Enable</a:t>
            </a:r>
            <a:r>
              <a:rPr lang="de-DE" b="0" dirty="0"/>
              <a:t> </a:t>
            </a:r>
            <a:r>
              <a:rPr lang="de-DE" b="0" dirty="0" err="1"/>
              <a:t>seamless</a:t>
            </a:r>
            <a:r>
              <a:rPr lang="de-DE" b="0" dirty="0"/>
              <a:t> </a:t>
            </a:r>
            <a:r>
              <a:rPr lang="de-DE" b="0" dirty="0" err="1"/>
              <a:t>alignment</a:t>
            </a:r>
            <a:r>
              <a:rPr lang="de-DE" b="0" dirty="0"/>
              <a:t> </a:t>
            </a:r>
            <a:r>
              <a:rPr lang="de-DE" b="0" dirty="0" err="1"/>
              <a:t>between</a:t>
            </a:r>
            <a:r>
              <a:rPr lang="de-DE" b="0" dirty="0"/>
              <a:t> </a:t>
            </a:r>
            <a:r>
              <a:rPr lang="en-US" b="0" dirty="0"/>
              <a:t>observation and actuation process descriptions with </a:t>
            </a:r>
            <a:r>
              <a:rPr lang="de-DE" b="0" dirty="0" err="1"/>
              <a:t>transport</a:t>
            </a:r>
            <a:r>
              <a:rPr lang="de-DE" b="0" dirty="0"/>
              <a:t> </a:t>
            </a:r>
            <a:r>
              <a:rPr lang="de-DE" b="0" dirty="0" err="1"/>
              <a:t>semantics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RQ1: </a:t>
            </a:r>
            <a:r>
              <a:rPr lang="en-US" b="0" dirty="0"/>
              <a:t>How can the MQTT message protocol be semantically represented in a way that aligns with an existing sensor network ontology, such as W3C SSN/SOSA?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68FEF4-DF07-3BD1-7018-DD21CDFF5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 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960E22F-3E7B-B7AB-E42C-6990CC4804EB}"/>
              </a:ext>
            </a:extLst>
          </p:cNvPr>
          <p:cNvGrpSpPr/>
          <p:nvPr/>
        </p:nvGrpSpPr>
        <p:grpSpPr>
          <a:xfrm>
            <a:off x="1943922" y="2192578"/>
            <a:ext cx="5548895" cy="3214701"/>
            <a:chOff x="1447250" y="804532"/>
            <a:chExt cx="5703490" cy="330426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8FB0588-A8A6-57D7-42CD-92C81C2197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47250" y="804532"/>
              <a:ext cx="5703490" cy="3041861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621999-6F50-7218-8D00-BAC89FEFC667}"/>
                </a:ext>
              </a:extLst>
            </p:cNvPr>
            <p:cNvSpPr txBox="1"/>
            <p:nvPr/>
          </p:nvSpPr>
          <p:spPr>
            <a:xfrm>
              <a:off x="1447250" y="3855715"/>
              <a:ext cx="2951295" cy="2530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000" dirty="0">
                  <a:solidFill>
                    <a:schemeClr val="bg2"/>
                  </a:solidFill>
                </a:rPr>
                <a:t>Source: https://w3c.github.io/sdw-sosa-ssn/ssn/</a:t>
              </a:r>
            </a:p>
          </p:txBody>
        </p:sp>
      </p:grp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A2E6B853-B203-AAFF-B91E-97346D34C5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396923-73DC-282B-63AC-98014BDBB863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CA70695F-8235-6A0E-1043-24535AE070F0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5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D681809A-0118-E9E5-C95C-94400A96A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1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B5245D-3FF1-4660-EF87-6A308D9625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052D659-3420-5807-0C34-4E1734F5C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55194"/>
            <a:ext cx="8229600" cy="5374567"/>
          </a:xfrm>
        </p:spPr>
        <p:txBody>
          <a:bodyPr/>
          <a:lstStyle/>
          <a:p>
            <a:r>
              <a:rPr lang="de-DE" dirty="0" err="1"/>
              <a:t>Heterogeneous</a:t>
            </a:r>
            <a:r>
              <a:rPr lang="de-DE" dirty="0"/>
              <a:t> </a:t>
            </a:r>
            <a:r>
              <a:rPr lang="de-DE" dirty="0" err="1"/>
              <a:t>payload</a:t>
            </a:r>
            <a:r>
              <a:rPr lang="de-DE" dirty="0"/>
              <a:t> </a:t>
            </a:r>
            <a:r>
              <a:rPr lang="de-DE" dirty="0" err="1"/>
              <a:t>formats</a:t>
            </a:r>
            <a:r>
              <a:rPr lang="de-DE" dirty="0"/>
              <a:t> and </a:t>
            </a:r>
            <a:r>
              <a:rPr lang="de-DE" dirty="0" err="1"/>
              <a:t>character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encodings</a:t>
            </a:r>
            <a:endParaRPr lang="de-DE" dirty="0"/>
          </a:p>
          <a:p>
            <a:pPr lvl="1"/>
            <a:r>
              <a:rPr lang="en-US" b="0" dirty="0"/>
              <a:t>For e.g. plain text, comma-separated values, and structured JSON</a:t>
            </a:r>
          </a:p>
          <a:p>
            <a:pPr lvl="1"/>
            <a:r>
              <a:rPr lang="de-DE" b="0" dirty="0"/>
              <a:t>Model </a:t>
            </a:r>
            <a:r>
              <a:rPr lang="de-DE" b="0" dirty="0" err="1"/>
              <a:t>semantic</a:t>
            </a:r>
            <a:r>
              <a:rPr lang="de-DE" b="0" dirty="0"/>
              <a:t> </a:t>
            </a:r>
            <a:r>
              <a:rPr lang="en-US" b="0" dirty="0"/>
              <a:t>payload metadata to enable parsing, interpretation, and integration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RQ2: </a:t>
            </a:r>
            <a:r>
              <a:rPr lang="en-US" b="0" dirty="0"/>
              <a:t>How can heterogeneous payload formats and character encodings be represented in a semantic model to enable machine-interpretable integration of the transmitted data?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A65726-3A7C-F8BD-8AB4-A959D50C1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 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889BDD-196E-6034-AA38-39B9509F3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87614"/>
            <a:ext cx="5634414" cy="5258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9A541A-8AD0-E095-183D-9F1FCDE89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0582" y="3594305"/>
            <a:ext cx="3465612" cy="7253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C4F428-4275-8C57-D027-D977263C8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793" y="2146759"/>
            <a:ext cx="2643286" cy="2949610"/>
          </a:xfrm>
          <a:prstGeom prst="rect">
            <a:avLst/>
          </a:prstGeom>
        </p:spPr>
      </p:pic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D596AC33-1039-6593-B49D-45E5F8CC75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A9B8CF5-9910-F38E-7BC9-4C417E9087AE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38FD5F54-FAD1-D48A-9D6B-364816CC258F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6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3" name="Picture 12" descr="A blue and black logo&#10;&#10;AI-generated content may be incorrect.">
            <a:extLst>
              <a:ext uri="{FF2B5EF4-FFF2-40B4-BE49-F238E27FC236}">
                <a16:creationId xmlns:a16="http://schemas.microsoft.com/office/drawing/2014/main" id="{F1DB08A8-D16E-1F21-C5EB-AB95CBA242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553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69872-602B-6B3A-A454-9AAD2E619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DA5FD2F-F97F-7FC0-D2E9-169E8B2447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0449"/>
            <a:ext cx="8229600" cy="5335095"/>
          </a:xfrm>
        </p:spPr>
        <p:txBody>
          <a:bodyPr/>
          <a:lstStyle/>
          <a:p>
            <a:r>
              <a:rPr lang="en-US" dirty="0"/>
              <a:t>Derived topic names and data structures from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semantics</a:t>
            </a:r>
            <a:endParaRPr lang="de-DE" dirty="0"/>
          </a:p>
          <a:p>
            <a:pPr lvl="1"/>
            <a:r>
              <a:rPr lang="de-DE" b="0" dirty="0" err="1"/>
              <a:t>Hierarchical</a:t>
            </a:r>
            <a:r>
              <a:rPr lang="de-DE" b="0" dirty="0"/>
              <a:t> </a:t>
            </a:r>
            <a:r>
              <a:rPr lang="de-DE" b="0" dirty="0" err="1"/>
              <a:t>topics</a:t>
            </a:r>
            <a:r>
              <a:rPr lang="de-DE" b="0" dirty="0"/>
              <a:t> </a:t>
            </a:r>
          </a:p>
          <a:p>
            <a:pPr lvl="2"/>
            <a:r>
              <a:rPr lang="de-DE" b="0" dirty="0"/>
              <a:t>Room</a:t>
            </a:r>
            <a:r>
              <a:rPr lang="en-US" b="0" dirty="0"/>
              <a:t>, sensing device, sensor, observed property, and feature of interest</a:t>
            </a:r>
            <a:endParaRPr lang="de-DE" b="0" dirty="0"/>
          </a:p>
          <a:p>
            <a:pPr lvl="1"/>
            <a:r>
              <a:rPr lang="de-DE" b="0" dirty="0" err="1"/>
              <a:t>Structure</a:t>
            </a:r>
            <a:r>
              <a:rPr lang="de-DE" b="0" dirty="0"/>
              <a:t> and </a:t>
            </a:r>
            <a:r>
              <a:rPr lang="en-US" b="0" dirty="0"/>
              <a:t>arrangement of payload content</a:t>
            </a:r>
          </a:p>
          <a:p>
            <a:pPr lvl="2"/>
            <a:r>
              <a:rPr lang="en-US" b="0" dirty="0"/>
              <a:t>column order in CSV or nested JSON syntax</a:t>
            </a:r>
          </a:p>
          <a:p>
            <a:pPr lvl="1"/>
            <a:endParaRPr lang="en-US" b="0" dirty="0"/>
          </a:p>
          <a:p>
            <a:pPr lvl="1"/>
            <a:endParaRPr lang="en-US" b="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RQ3: </a:t>
            </a:r>
            <a:r>
              <a:rPr lang="en-US" b="0" dirty="0"/>
              <a:t>To what extent can semantic MQTT topic names and structured payload representations be derived from observation-related information, such as the observed feature of interest, the used sensor, and the observed property?</a:t>
            </a:r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0CB0E9-06BE-6D51-8AE3-CF350F79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 3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7FD4A18-0830-C586-059B-4A52196BEA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A2BD9F-D977-940C-8326-01EC61F7BB4B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7A16536E-5AF4-6FB5-8211-D38F377C8724}"/>
              </a:ext>
            </a:extLst>
          </p:cNvPr>
          <p:cNvSpPr txBox="1">
            <a:spLocks/>
          </p:cNvSpPr>
          <p:nvPr/>
        </p:nvSpPr>
        <p:spPr>
          <a:xfrm>
            <a:off x="8209128" y="6407047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7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0008A694-9419-1C0B-CCEA-B70E6F03C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6D8CE92-6159-C39C-1F0F-DDF7BBFD2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997" y="2750187"/>
            <a:ext cx="4711942" cy="118116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1FE9E9-79F5-8F0B-B218-5EF20A3C98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0381" y="1886369"/>
            <a:ext cx="2479850" cy="3304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10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0D27167-E35E-A65D-0E7C-2D109D50D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528FB6-E8FA-B61D-9AB1-860A9C6023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RQ1: </a:t>
            </a:r>
            <a:r>
              <a:rPr lang="en-US" b="0" dirty="0"/>
              <a:t>How can the MQTT message protocol be semantically represented in a way that aligns with an existing sensor network ontology, such as W3C SSN/SOSA?</a:t>
            </a:r>
          </a:p>
          <a:p>
            <a:endParaRPr lang="en-US" b="0" dirty="0"/>
          </a:p>
          <a:p>
            <a:r>
              <a:rPr lang="en-US" dirty="0"/>
              <a:t>RQ2: </a:t>
            </a:r>
            <a:r>
              <a:rPr lang="en-US" b="0" dirty="0"/>
              <a:t>How can heterogeneous payload formats and character encodings be represented in a semantic model to enable machine-interpretable integration of the transmitted data?</a:t>
            </a:r>
          </a:p>
          <a:p>
            <a:endParaRPr lang="en-US" b="0" dirty="0"/>
          </a:p>
          <a:p>
            <a:r>
              <a:rPr lang="en-US" dirty="0"/>
              <a:t>RQ3: </a:t>
            </a:r>
            <a:r>
              <a:rPr lang="en-US" b="0" dirty="0"/>
              <a:t>To what extent can semantic MQTT topic names and structured payload representations be derived from observation-related information, such as the observed feature of interest, the used sensor, and the observed property?</a:t>
            </a:r>
            <a:endParaRPr lang="de-D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E63205-6785-EE89-56A7-F10B2193A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Questions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D33AB4B2-38FF-F239-491A-791D8E792D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C494B2-BEC6-2DA6-F253-9FDDB330B33E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FB5DF10E-3B6F-58AF-ED02-D704A9428BA0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8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50935FD0-657C-6CB2-20D1-23DC460AD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14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6185F-F9E7-4D6D-6D2D-BE288E176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25FA4B4-BDD5-1F7F-A87D-4994B4BBB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W3C SSN/SOSA</a:t>
            </a:r>
          </a:p>
          <a:p>
            <a:pPr lvl="1"/>
            <a:r>
              <a:rPr lang="en-US" b="0" dirty="0"/>
              <a:t>Most widely adopted standard for modeling Semantic Sensor Networks</a:t>
            </a:r>
          </a:p>
          <a:p>
            <a:pPr lvl="1"/>
            <a:r>
              <a:rPr lang="en-US" b="0" u="sng" dirty="0"/>
              <a:t>Does not </a:t>
            </a:r>
            <a:r>
              <a:rPr lang="en-US" b="0" dirty="0"/>
              <a:t>specify how data is transmitted or </a:t>
            </a:r>
            <a:br>
              <a:rPr lang="en-US" b="0" dirty="0"/>
            </a:br>
            <a:r>
              <a:rPr lang="en-US" b="0" dirty="0"/>
              <a:t>how protocols like MQTT interact with observation streams</a:t>
            </a:r>
          </a:p>
          <a:p>
            <a:pPr marL="457200" lvl="1" indent="0">
              <a:buNone/>
            </a:pPr>
            <a:endParaRPr lang="en-US" b="0" dirty="0"/>
          </a:p>
          <a:p>
            <a:r>
              <a:rPr lang="en-US" dirty="0" err="1"/>
              <a:t>WoT</a:t>
            </a:r>
            <a:r>
              <a:rPr lang="en-US" dirty="0"/>
              <a:t> MQTT to RDF</a:t>
            </a:r>
          </a:p>
          <a:p>
            <a:pPr lvl="1"/>
            <a:r>
              <a:rPr lang="en-US" b="0" dirty="0"/>
              <a:t>Ontology draft, developed as part of the W3C </a:t>
            </a:r>
            <a:r>
              <a:rPr lang="en-US" b="0" dirty="0" err="1"/>
              <a:t>WoT</a:t>
            </a:r>
            <a:r>
              <a:rPr lang="en-US" b="0" dirty="0"/>
              <a:t> Binding Templates</a:t>
            </a:r>
          </a:p>
          <a:p>
            <a:pPr lvl="1"/>
            <a:r>
              <a:rPr lang="en-US" b="0" dirty="0"/>
              <a:t>Semantic representation of MQTT</a:t>
            </a:r>
          </a:p>
          <a:p>
            <a:pPr lvl="1"/>
            <a:r>
              <a:rPr lang="en-US" b="0" dirty="0"/>
              <a:t>Incomplete draft ontology</a:t>
            </a:r>
          </a:p>
          <a:p>
            <a:pPr lvl="1"/>
            <a:r>
              <a:rPr lang="de-DE" b="0" u="sng" dirty="0" err="1"/>
              <a:t>Does</a:t>
            </a:r>
            <a:r>
              <a:rPr lang="de-DE" b="0" u="sng" dirty="0"/>
              <a:t> not</a:t>
            </a:r>
            <a:r>
              <a:rPr lang="de-DE" b="0" dirty="0"/>
              <a:t> </a:t>
            </a:r>
            <a:r>
              <a:rPr lang="de-DE" b="0" dirty="0" err="1"/>
              <a:t>consider</a:t>
            </a:r>
            <a:r>
              <a:rPr lang="de-DE" b="0" dirty="0"/>
              <a:t> </a:t>
            </a:r>
            <a:r>
              <a:rPr lang="de-DE" b="0" dirty="0" err="1"/>
              <a:t>sensing</a:t>
            </a:r>
            <a:r>
              <a:rPr lang="de-DE" b="0" dirty="0"/>
              <a:t> </a:t>
            </a:r>
            <a:r>
              <a:rPr lang="en-US" b="0" dirty="0"/>
              <a:t>systems, such as SSN/SOSA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6EB259-3443-9AFA-C6D8-7977317E4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Related</a:t>
            </a:r>
            <a:r>
              <a:rPr lang="de-DE" dirty="0"/>
              <a:t> Data Models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951A9B1-008B-D02E-60F0-F470BFCF2A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61673" y="6400222"/>
            <a:ext cx="3657599" cy="457778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en-DE" sz="1000" dirty="0"/>
              <a:t>MQTT4SSN: An Ontology for the MQTT Message Protocol</a:t>
            </a:r>
            <a:endParaRPr lang="de-DE" altLang="en-DE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059CB9-63AD-85B2-F3A0-63F4302FE541}"/>
              </a:ext>
            </a:extLst>
          </p:cNvPr>
          <p:cNvSpPr/>
          <p:nvPr/>
        </p:nvSpPr>
        <p:spPr>
          <a:xfrm>
            <a:off x="0" y="6400222"/>
            <a:ext cx="1861691" cy="457778"/>
          </a:xfrm>
          <a:prstGeom prst="rect">
            <a:avLst/>
          </a:prstGeom>
          <a:solidFill>
            <a:srgbClr val="CA003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b="1" dirty="0"/>
              <a:t>Data Engineering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570B3CD8-558F-C4C9-A018-FC1E460A6CB2}"/>
              </a:ext>
            </a:extLst>
          </p:cNvPr>
          <p:cNvSpPr txBox="1">
            <a:spLocks/>
          </p:cNvSpPr>
          <p:nvPr/>
        </p:nvSpPr>
        <p:spPr>
          <a:xfrm>
            <a:off x="8209128" y="6400223"/>
            <a:ext cx="934872" cy="457778"/>
          </a:xfrm>
          <a:prstGeom prst="rect">
            <a:avLst/>
          </a:prstGeom>
        </p:spPr>
        <p:txBody>
          <a:bodyPr numCol="1" anchor="ctr"/>
          <a:lstStyle>
            <a:defPPr>
              <a:defRPr lang="de-DE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 algn="ctr"/>
            <a:fld id="{AD04CCC8-99B7-7448-9D4E-51E16E37B771}" type="slidenum">
              <a:rPr lang="de-DE" altLang="en-DE" sz="1000" b="1" smtClean="0">
                <a:solidFill>
                  <a:schemeClr val="bg1"/>
                </a:solidFill>
              </a:rPr>
              <a:pPr algn="ctr"/>
              <a:t>9</a:t>
            </a:fld>
            <a:endParaRPr lang="de-DE" altLang="en-DE" sz="1000" b="1" dirty="0">
              <a:solidFill>
                <a:schemeClr val="bg1"/>
              </a:solidFill>
            </a:endParaRPr>
          </a:p>
        </p:txBody>
      </p:sp>
      <p:pic>
        <p:nvPicPr>
          <p:cNvPr id="10" name="Picture 9" descr="A blue and black logo&#10;&#10;AI-generated content may be incorrect.">
            <a:extLst>
              <a:ext uri="{FF2B5EF4-FFF2-40B4-BE49-F238E27FC236}">
                <a16:creationId xmlns:a16="http://schemas.microsoft.com/office/drawing/2014/main" id="{7BB288F5-94C8-A9E8-D3E8-7B644EEDC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578" y="104504"/>
            <a:ext cx="1058994" cy="65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92056"/>
      </p:ext>
    </p:extLst>
  </p:cSld>
  <p:clrMapOvr>
    <a:masterClrMapping/>
  </p:clrMapOvr>
</p:sld>
</file>

<file path=ppt/theme/theme1.xml><?xml version="1.0" encoding="utf-8"?>
<a:theme xmlns:a="http://schemas.openxmlformats.org/drawingml/2006/main" name="Folienmaster HSU">
  <a:themeElements>
    <a:clrScheme name="Folienmaster HSU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olienmaster HS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Folienmaster HSU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lienmaster HSU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lienmaster HSU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lienmaster HSU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lienmaster HSU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lienmaster HSU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lienmaster HSU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Folienmaster HSU</Template>
  <TotalTime>0</TotalTime>
  <Words>1442</Words>
  <Application>Microsoft Office PowerPoint</Application>
  <PresentationFormat>On-screen Show (4:3)</PresentationFormat>
  <Paragraphs>219</Paragraphs>
  <Slides>17</Slides>
  <Notes>12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Folienmaster HSU</vt:lpstr>
      <vt:lpstr>MQTT4SSN: An Ontology for the MQTT Message Protocol</vt:lpstr>
      <vt:lpstr>Use Case: Automated Production Systems</vt:lpstr>
      <vt:lpstr>Introduction: W3C SSN/SOSA ontology </vt:lpstr>
      <vt:lpstr>Introduction: MQTT</vt:lpstr>
      <vt:lpstr>Research Question 1</vt:lpstr>
      <vt:lpstr>Research Question 2</vt:lpstr>
      <vt:lpstr>Research Question 3</vt:lpstr>
      <vt:lpstr>Research Questions</vt:lpstr>
      <vt:lpstr>Related Data Models</vt:lpstr>
      <vt:lpstr>Network Infrastructure Relations</vt:lpstr>
      <vt:lpstr>Control Packet Hierarchy</vt:lpstr>
      <vt:lpstr>Topic and Payload Relations</vt:lpstr>
      <vt:lpstr>Topic Subject Relations</vt:lpstr>
      <vt:lpstr>Ontology Verification </vt:lpstr>
      <vt:lpstr>Conclusion</vt:lpstr>
      <vt:lpstr>Future Work</vt:lpstr>
      <vt:lpstr>PowerPoint Presentation</vt:lpstr>
    </vt:vector>
  </TitlesOfParts>
  <Company>HSU-HH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Marketing</dc:creator>
  <cp:lastModifiedBy>Niklas Dörner</cp:lastModifiedBy>
  <cp:revision>195</cp:revision>
  <dcterms:created xsi:type="dcterms:W3CDTF">2010-05-19T13:31:50Z</dcterms:created>
  <dcterms:modified xsi:type="dcterms:W3CDTF">2025-10-27T16:44:31Z</dcterms:modified>
</cp:coreProperties>
</file>

<file path=docProps/thumbnail.jpeg>
</file>